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325" r:id="rId3"/>
    <p:sldId id="345" r:id="rId4"/>
    <p:sldId id="330" r:id="rId5"/>
    <p:sldId id="326" r:id="rId6"/>
    <p:sldId id="371" r:id="rId7"/>
    <p:sldId id="372" r:id="rId8"/>
    <p:sldId id="373" r:id="rId9"/>
    <p:sldId id="374" r:id="rId10"/>
    <p:sldId id="331" r:id="rId11"/>
    <p:sldId id="344" r:id="rId12"/>
    <p:sldId id="332" r:id="rId13"/>
    <p:sldId id="346" r:id="rId14"/>
    <p:sldId id="327" r:id="rId15"/>
    <p:sldId id="334" r:id="rId16"/>
    <p:sldId id="375" r:id="rId17"/>
    <p:sldId id="376" r:id="rId18"/>
    <p:sldId id="377" r:id="rId19"/>
    <p:sldId id="333" r:id="rId20"/>
    <p:sldId id="378" r:id="rId21"/>
    <p:sldId id="379" r:id="rId22"/>
    <p:sldId id="335" r:id="rId23"/>
    <p:sldId id="347" r:id="rId24"/>
    <p:sldId id="328" r:id="rId25"/>
    <p:sldId id="337" r:id="rId26"/>
    <p:sldId id="336" r:id="rId27"/>
    <p:sldId id="338" r:id="rId28"/>
    <p:sldId id="339" r:id="rId29"/>
    <p:sldId id="340" r:id="rId30"/>
    <p:sldId id="341" r:id="rId31"/>
    <p:sldId id="342" r:id="rId32"/>
    <p:sldId id="343" r:id="rId33"/>
    <p:sldId id="348" r:id="rId34"/>
    <p:sldId id="329" r:id="rId35"/>
    <p:sldId id="37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8"/>
    <a:srgbClr val="3333C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77356" autoAdjust="0"/>
  </p:normalViewPr>
  <p:slideViewPr>
    <p:cSldViewPr snapToGrid="0">
      <p:cViewPr varScale="1">
        <p:scale>
          <a:sx n="63" d="100"/>
          <a:sy n="63" d="100"/>
        </p:scale>
        <p:origin x="141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F83D3-E799-47CB-8A9C-F7F9ED4B9CA5}" type="datetimeFigureOut">
              <a:rPr lang="zh-CN" altLang="en-US" smtClean="0"/>
              <a:t>2024/4/25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E5340-4C4C-4A5D-A929-6F950101396D}" type="slidenum">
              <a:rPr lang="zh-CN" altLang="en-US" smtClean="0"/>
              <a:t>‹#›</a:t>
            </a:fld>
            <a:endParaRPr lang="zh-CN" altLang="en-US"/>
          </a:p>
        </p:txBody>
      </p:sp>
    </p:spTree>
    <p:extLst>
      <p:ext uri="{BB962C8B-B14F-4D97-AF65-F5344CB8AC3E}">
        <p14:creationId xmlns:p14="http://schemas.microsoft.com/office/powerpoint/2010/main" val="378261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600" dirty="0"/>
              <a:t>各位老师同学大家好，今天给大家分享的这篇文章是来自</a:t>
            </a:r>
            <a:r>
              <a:rPr lang="en-US" altLang="zh-CN" sz="1600" dirty="0"/>
              <a:t>23</a:t>
            </a:r>
            <a:r>
              <a:rPr lang="zh-CN" altLang="en-US" sz="1600" dirty="0"/>
              <a:t>年</a:t>
            </a:r>
            <a:r>
              <a:rPr lang="en-US" altLang="zh-CN" sz="1600" dirty="0"/>
              <a:t>ASPLOS</a:t>
            </a:r>
            <a:r>
              <a:rPr lang="zh-CN" altLang="en-US" sz="1600" dirty="0"/>
              <a:t>上的一篇文章，名字叫做</a:t>
            </a:r>
            <a:r>
              <a:rPr lang="en-US" altLang="zh-CN" sz="1600" b="1" i="1" dirty="0" err="1">
                <a:solidFill>
                  <a:schemeClr val="bg1"/>
                </a:solidFill>
                <a:latin typeface="Gill Sans MT" panose="020B0502020104020203" pitchFamily="34" charset="0"/>
                <a:ea typeface="微软雅黑" panose="020B0503020204020204" pitchFamily="34" charset="-122"/>
              </a:rPr>
              <a:t>DataFlower</a:t>
            </a:r>
            <a:r>
              <a:rPr lang="en-US" altLang="zh-CN" sz="1600" b="1" i="1" dirty="0">
                <a:solidFill>
                  <a:schemeClr val="bg1"/>
                </a:solidFill>
                <a:latin typeface="Gill Sans MT" panose="020B0502020104020203" pitchFamily="34" charset="0"/>
                <a:ea typeface="微软雅黑" panose="020B0503020204020204" pitchFamily="34" charset="-122"/>
              </a:rPr>
              <a:t>: Exploiting the Data-flow Paradigm for Serverless Workflow Orchestration</a:t>
            </a:r>
            <a:r>
              <a:rPr lang="zh-CN" altLang="en-US" sz="1600" b="1" i="1" dirty="0">
                <a:solidFill>
                  <a:schemeClr val="bg1"/>
                </a:solidFill>
                <a:latin typeface="Gill Sans MT" panose="020B0502020104020203" pitchFamily="34" charset="0"/>
                <a:ea typeface="微软雅黑" panose="020B0503020204020204" pitchFamily="34" charset="-122"/>
              </a:rPr>
              <a:t>，</a:t>
            </a:r>
            <a:r>
              <a:rPr lang="zh-CN" altLang="en-US" sz="1600" kern="1200" dirty="0">
                <a:solidFill>
                  <a:schemeClr val="tx1"/>
                </a:solidFill>
                <a:latin typeface="+mn-lt"/>
                <a:ea typeface="+mn-ea"/>
                <a:cs typeface="+mn-cs"/>
              </a:rPr>
              <a:t>这篇文章应该是上海交通大学过敏义老师他们实验室的。</a:t>
            </a:r>
          </a:p>
        </p:txBody>
      </p:sp>
      <p:sp>
        <p:nvSpPr>
          <p:cNvPr id="4" name="Slide Number Placeholder 3"/>
          <p:cNvSpPr>
            <a:spLocks noGrp="1"/>
          </p:cNvSpPr>
          <p:nvPr>
            <p:ph type="sldNum" sz="quarter" idx="5"/>
          </p:nvPr>
        </p:nvSpPr>
        <p:spPr/>
        <p:txBody>
          <a:bodyPr/>
          <a:lstStyle/>
          <a:p>
            <a:fld id="{E1867718-CD55-8442-A98A-4AB47C5338C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那么针对上面所提到的三点缺陷，本文提到了三篇之前的工作，   </a:t>
            </a:r>
            <a:endParaRPr kumimoji="1" lang="en-US" altLang="zh-CN" dirty="0"/>
          </a:p>
          <a:p>
            <a:r>
              <a:rPr kumimoji="1" lang="zh-CN" altLang="en-US" dirty="0"/>
              <a:t>第一篇是</a:t>
            </a:r>
            <a:r>
              <a:rPr kumimoji="1" lang="en-US" altLang="zh-CN" dirty="0"/>
              <a:t>21</a:t>
            </a:r>
            <a:r>
              <a:rPr kumimoji="1" lang="zh-CN" altLang="en-US" dirty="0"/>
              <a:t>年发表在</a:t>
            </a:r>
            <a:r>
              <a:rPr kumimoji="1" lang="en-US" altLang="zh-CN" dirty="0"/>
              <a:t>ASPLOS</a:t>
            </a:r>
            <a:r>
              <a:rPr kumimoji="1" lang="zh-CN" altLang="en-US" dirty="0"/>
              <a:t>的</a:t>
            </a:r>
            <a:r>
              <a:rPr kumimoji="1" lang="en-US" altLang="zh-CN" dirty="0" err="1"/>
              <a:t>Nightcore</a:t>
            </a:r>
            <a:r>
              <a:rPr kumimoji="1" lang="zh-CN" altLang="en-US" dirty="0"/>
              <a:t>，核心观点就是如果两个函数在同一个节点上发生通信，那就会使用轻量级的进程间通信（</a:t>
            </a:r>
            <a:r>
              <a:rPr kumimoji="1" lang="en-US" altLang="zh-CN" dirty="0"/>
              <a:t>IPC</a:t>
            </a:r>
            <a:r>
              <a:rPr kumimoji="1" lang="zh-CN" altLang="en-US" dirty="0"/>
              <a:t>）来进行数据传输。</a:t>
            </a:r>
            <a:endParaRPr kumimoji="1" lang="en-US" altLang="zh-CN" dirty="0"/>
          </a:p>
          <a:p>
            <a:r>
              <a:rPr kumimoji="1" lang="zh-CN" altLang="en-US" dirty="0"/>
              <a:t>第二篇是</a:t>
            </a:r>
            <a:r>
              <a:rPr kumimoji="1" lang="en-US" altLang="zh-CN" dirty="0"/>
              <a:t>21</a:t>
            </a:r>
            <a:r>
              <a:rPr kumimoji="1" lang="zh-CN" altLang="en-US" dirty="0"/>
              <a:t>年发表在</a:t>
            </a:r>
            <a:r>
              <a:rPr kumimoji="1" lang="en-US" altLang="zh-CN" dirty="0"/>
              <a:t>ATC</a:t>
            </a:r>
            <a:r>
              <a:rPr kumimoji="1" lang="zh-CN" altLang="en-US" dirty="0"/>
              <a:t>的</a:t>
            </a:r>
            <a:r>
              <a:rPr kumimoji="1" lang="en-US" altLang="zh-CN" dirty="0"/>
              <a:t>SONIC</a:t>
            </a:r>
            <a:r>
              <a:rPr kumimoji="1" lang="zh-CN" altLang="en-US" dirty="0"/>
              <a:t>，这篇文章的核心观点就是</a:t>
            </a:r>
            <a:r>
              <a:rPr kumimoji="1" lang="en-US" altLang="zh-CN" dirty="0"/>
              <a:t>Sonic</a:t>
            </a:r>
            <a:r>
              <a:rPr kumimoji="1" lang="zh-CN" altLang="en-US" dirty="0"/>
              <a:t>会收集</a:t>
            </a:r>
            <a:r>
              <a:rPr kumimoji="1" lang="en-US" altLang="zh-CN" dirty="0"/>
              <a:t>workflow</a:t>
            </a:r>
            <a:r>
              <a:rPr kumimoji="1" lang="zh-CN" altLang="en-US" dirty="0"/>
              <a:t>的信息进行建模，系统会根据建立的模型动态的选取我们的数据交换方式。</a:t>
            </a:r>
            <a:endParaRPr kumimoji="1" lang="en-US" altLang="zh-CN" dirty="0"/>
          </a:p>
          <a:p>
            <a:r>
              <a:rPr kumimoji="1" lang="zh-CN" altLang="en-US" dirty="0"/>
              <a:t>第三篇是</a:t>
            </a:r>
            <a:r>
              <a:rPr kumimoji="1" lang="en-US" altLang="zh-CN" dirty="0"/>
              <a:t>22</a:t>
            </a:r>
            <a:r>
              <a:rPr kumimoji="1" lang="zh-CN" altLang="en-US" dirty="0"/>
              <a:t>年发表在</a:t>
            </a:r>
            <a:r>
              <a:rPr kumimoji="1" lang="en-US" altLang="zh-CN" dirty="0"/>
              <a:t>ASPLOS</a:t>
            </a:r>
            <a:r>
              <a:rPr kumimoji="1" lang="zh-CN" altLang="en-US" dirty="0"/>
              <a:t>的</a:t>
            </a:r>
            <a:r>
              <a:rPr kumimoji="1" lang="en-US" altLang="zh-CN" dirty="0" err="1"/>
              <a:t>Faasflow</a:t>
            </a:r>
            <a:r>
              <a:rPr kumimoji="1" lang="zh-CN" altLang="en-US" dirty="0"/>
              <a:t>，核心观点就是使用本地内存存储数据，当执行函数在内存中找到所需数据时直接在本地存取。当然如果函数没有在本地内存找到对应的数据的话，</a:t>
            </a:r>
            <a:r>
              <a:rPr kumimoji="1" lang="en-US" altLang="zh-CN" dirty="0" err="1"/>
              <a:t>FaaSFlow</a:t>
            </a:r>
            <a:r>
              <a:rPr kumimoji="1" lang="zh-CN" altLang="en-US" dirty="0"/>
              <a:t>就会自动地到远端去取数据，同时他还采用了去中心化的调度来减少开销。</a:t>
            </a:r>
          </a:p>
          <a:p>
            <a:r>
              <a:rPr kumimoji="1" lang="zh-CN" altLang="en-US" dirty="0"/>
              <a:t>但是这些工作都是在针对缺陷</a:t>
            </a:r>
            <a:r>
              <a:rPr kumimoji="1" lang="en-US" altLang="zh-CN" dirty="0"/>
              <a:t>1</a:t>
            </a:r>
            <a:r>
              <a:rPr kumimoji="1" lang="zh-CN" altLang="en-US" dirty="0"/>
              <a:t>，并不能解决后面两点缺陷。</a:t>
            </a:r>
          </a:p>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10</a:t>
            </a:fld>
            <a:endParaRPr lang="en-US"/>
          </a:p>
        </p:txBody>
      </p:sp>
    </p:spTree>
    <p:extLst>
      <p:ext uri="{BB962C8B-B14F-4D97-AF65-F5344CB8AC3E}">
        <p14:creationId xmlns:p14="http://schemas.microsoft.com/office/powerpoint/2010/main" val="283160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为了解决控制流固有的缺陷，于是本文提出了一种的新的编排模式，数据流模式。</a:t>
            </a:r>
          </a:p>
          <a:p>
            <a:r>
              <a:rPr kumimoji="1" lang="zh-CN" altLang="en-US" dirty="0"/>
              <a:t>数据流模式是通过数据间的依赖关系来生成</a:t>
            </a:r>
            <a:r>
              <a:rPr kumimoji="1" lang="en-US" altLang="zh-CN" dirty="0"/>
              <a:t>workflow</a:t>
            </a:r>
            <a:r>
              <a:rPr kumimoji="1" lang="zh-CN" altLang="en-US" dirty="0"/>
              <a:t>的执行图，并且一个函数只要他获得所需要的所有数据就会立即执行。下面的图三简单展示了本文所提出的数据流模式的框架图。基本思想就是将函数节点的计算逻辑和通信逻辑进行解耦，计算逻辑执行其计算任务，通信逻辑传递数据。可以看到在这种模式下计算资源与网络资源是并行使用的，提高了资源利用率。并且它不需要中间存储，减少通信开销，以及某些后续函数可以提前执行，只要他获得他所需的数据。所以说这种数据流的模式可以有效解决前面提到的三点缺点。那么我们应该如何实现这种数据流模式</a:t>
            </a:r>
            <a:r>
              <a:rPr kumimoji="1" lang="en-US" altLang="zh-CN" dirty="0"/>
              <a:t>workflow</a:t>
            </a:r>
            <a:r>
              <a:rPr kumimoji="1" lang="zh-CN" altLang="en-US" dirty="0"/>
              <a:t>编排呢？</a:t>
            </a:r>
            <a:endParaRPr kumimoji="1" lang="en-US" altLang="zh-CN" dirty="0"/>
          </a:p>
        </p:txBody>
      </p:sp>
      <p:sp>
        <p:nvSpPr>
          <p:cNvPr id="4" name="灯片编号占位符 3"/>
          <p:cNvSpPr>
            <a:spLocks noGrp="1"/>
          </p:cNvSpPr>
          <p:nvPr>
            <p:ph type="sldNum" sz="quarter" idx="5"/>
          </p:nvPr>
        </p:nvSpPr>
        <p:spPr/>
        <p:txBody>
          <a:bodyPr/>
          <a:lstStyle/>
          <a:p>
            <a:fld id="{E1867718-CD55-8442-A98A-4AB47C5338C0}" type="slidenum">
              <a:rPr lang="en-US" smtClean="0"/>
              <a:t>11</a:t>
            </a:fld>
            <a:endParaRPr lang="en-US"/>
          </a:p>
        </p:txBody>
      </p:sp>
    </p:spTree>
    <p:extLst>
      <p:ext uri="{BB962C8B-B14F-4D97-AF65-F5344CB8AC3E}">
        <p14:creationId xmlns:p14="http://schemas.microsoft.com/office/powerpoint/2010/main" val="447105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具体来说，我们实现这种数据流模式需要解决三大挑战：</a:t>
            </a:r>
          </a:p>
          <a:p>
            <a:r>
              <a:rPr kumimoji="1" lang="zh-CN" altLang="en-US" dirty="0"/>
              <a:t>因为现在的编程语言是不支持这种计算逻辑和数据传递的解耦，所以第一点是如何将计算逻辑和数据传递进行解耦</a:t>
            </a:r>
          </a:p>
          <a:p>
            <a:r>
              <a:rPr kumimoji="1" lang="zh-CN" altLang="en-US" dirty="0"/>
              <a:t>第二点是如何支持这种基于数据可用性的函数触发</a:t>
            </a:r>
          </a:p>
          <a:p>
            <a:r>
              <a:rPr kumimoji="1" lang="zh-CN" altLang="en-US" dirty="0"/>
              <a:t>第三点是因为我们没有中间存储，那我们需要设计一种直接的数据通信机制</a:t>
            </a:r>
          </a:p>
          <a:p>
            <a:r>
              <a:rPr kumimoji="1" lang="zh-CN" altLang="en-US" dirty="0"/>
              <a:t>因此本文针对这三点挑战进行了三点设计。</a:t>
            </a:r>
          </a:p>
          <a:p>
            <a:r>
              <a:rPr kumimoji="1" lang="zh-CN" altLang="en-US" dirty="0"/>
              <a:t>计算逻辑单元 </a:t>
            </a:r>
            <a:r>
              <a:rPr kumimoji="1" lang="en-US" altLang="zh-CN" dirty="0"/>
              <a:t>(FLU) </a:t>
            </a:r>
            <a:r>
              <a:rPr kumimoji="1" lang="zh-CN" altLang="en-US" dirty="0"/>
              <a:t>和数据逻辑单元 </a:t>
            </a:r>
            <a:r>
              <a:rPr kumimoji="1" lang="en-US" altLang="zh-CN" dirty="0"/>
              <a:t>(DLU)</a:t>
            </a:r>
            <a:r>
              <a:rPr kumimoji="1" lang="zh-CN" altLang="en-US" dirty="0"/>
              <a:t>的抽象、数据流模式</a:t>
            </a:r>
            <a:r>
              <a:rPr kumimoji="1" lang="en-US" altLang="zh-CN" dirty="0"/>
              <a:t>Serverless Workflow</a:t>
            </a:r>
            <a:r>
              <a:rPr kumimoji="1" lang="zh-CN" altLang="en-US" dirty="0"/>
              <a:t>的表示以及主机容器协同通信机制</a:t>
            </a:r>
          </a:p>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12</a:t>
            </a:fld>
            <a:endParaRPr lang="en-US"/>
          </a:p>
        </p:txBody>
      </p:sp>
    </p:spTree>
    <p:extLst>
      <p:ext uri="{BB962C8B-B14F-4D97-AF65-F5344CB8AC3E}">
        <p14:creationId xmlns:p14="http://schemas.microsoft.com/office/powerpoint/2010/main" val="4219691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接下来我们来详细看看他的设计部分</a:t>
            </a:r>
          </a:p>
        </p:txBody>
      </p:sp>
      <p:sp>
        <p:nvSpPr>
          <p:cNvPr id="4" name="灯片编号占位符 3"/>
          <p:cNvSpPr>
            <a:spLocks noGrp="1"/>
          </p:cNvSpPr>
          <p:nvPr>
            <p:ph type="sldNum" sz="quarter" idx="5"/>
          </p:nvPr>
        </p:nvSpPr>
        <p:spPr/>
        <p:txBody>
          <a:bodyPr/>
          <a:lstStyle/>
          <a:p>
            <a:fld id="{E1867718-CD55-8442-A98A-4AB47C5338C0}" type="slidenum">
              <a:rPr lang="en-US" smtClean="0"/>
              <a:t>13</a:t>
            </a:fld>
            <a:endParaRPr lang="en-US"/>
          </a:p>
        </p:txBody>
      </p:sp>
    </p:spTree>
    <p:extLst>
      <p:ext uri="{BB962C8B-B14F-4D97-AF65-F5344CB8AC3E}">
        <p14:creationId xmlns:p14="http://schemas.microsoft.com/office/powerpoint/2010/main" val="108924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首先我们先来看看整体的框架。我们会在系统的每个节点上都部署一个调度引擎来调度我们节点上的函数。节点上的函数被抽象为计算逻辑单元 </a:t>
            </a:r>
            <a:r>
              <a:rPr kumimoji="1" lang="en-US" altLang="zh-CN" dirty="0"/>
              <a:t>(FLU) </a:t>
            </a:r>
            <a:r>
              <a:rPr kumimoji="1" lang="zh-CN" altLang="en-US" dirty="0"/>
              <a:t>和数据逻辑单元 </a:t>
            </a:r>
            <a:r>
              <a:rPr kumimoji="1" lang="en-US" altLang="zh-CN" dirty="0"/>
              <a:t>(DLU)</a:t>
            </a:r>
            <a:r>
              <a:rPr kumimoji="1" lang="zh-CN" altLang="en-US" dirty="0"/>
              <a:t>。</a:t>
            </a:r>
            <a:r>
              <a:rPr kumimoji="1" lang="en-US" altLang="zh-CN" dirty="0"/>
              <a:t>FLU</a:t>
            </a:r>
            <a:r>
              <a:rPr kumimoji="1" lang="zh-CN" altLang="en-US" dirty="0"/>
              <a:t>会执行我们的计算逻辑，而</a:t>
            </a:r>
            <a:r>
              <a:rPr kumimoji="1" lang="en-US" altLang="zh-CN" dirty="0"/>
              <a:t>DLU</a:t>
            </a:r>
            <a:r>
              <a:rPr kumimoji="1" lang="zh-CN" altLang="en-US" dirty="0"/>
              <a:t>则执行通信逻辑。同时我们是使用建立管道连接的方法来传输中间数据。</a:t>
            </a:r>
            <a:endParaRPr kumimoji="1" lang="en-US" altLang="zh-CN" dirty="0"/>
          </a:p>
          <a:p>
            <a:r>
              <a:rPr kumimoji="1" lang="zh-CN" altLang="en-US" dirty="0"/>
              <a:t>整个系统的执行流程大致就是，系统在运行时首先会将不同的函数分配给不同的节点。然后，每个节点的上的工作流引擎会获得对应的数据流图。接着，根据数据流图，工作流引擎监控每个函数的输入数据是否准备好。如果函数的所有输入数据都准备好，引擎就会触发函数运行它。执行过程中，函数会使用</a:t>
            </a:r>
            <a:r>
              <a:rPr kumimoji="1" lang="en-US" altLang="zh-CN" dirty="0"/>
              <a:t>FLU</a:t>
            </a:r>
            <a:r>
              <a:rPr kumimoji="1" lang="zh-CN" altLang="en-US" dirty="0"/>
              <a:t>运行函数，使用</a:t>
            </a:r>
            <a:r>
              <a:rPr kumimoji="1" lang="en-US" altLang="zh-CN" dirty="0"/>
              <a:t>DLU</a:t>
            </a:r>
            <a:r>
              <a:rPr kumimoji="1" lang="zh-CN" altLang="en-US" dirty="0"/>
              <a:t>进行数据传输。这就是这个系统执行时的大致逻辑，然后图上所展示的</a:t>
            </a:r>
            <a:r>
              <a:rPr kumimoji="1" lang="en-US" altLang="zh-CN" dirty="0"/>
              <a:t>data sink</a:t>
            </a:r>
            <a:r>
              <a:rPr kumimoji="1" lang="zh-CN" altLang="en-US" dirty="0"/>
              <a:t>，主要是用于缓存提前到来的数据，这会在后面各个部分的详细设计中解释。</a:t>
            </a:r>
          </a:p>
        </p:txBody>
      </p:sp>
      <p:sp>
        <p:nvSpPr>
          <p:cNvPr id="4" name="灯片编号占位符 3"/>
          <p:cNvSpPr>
            <a:spLocks noGrp="1"/>
          </p:cNvSpPr>
          <p:nvPr>
            <p:ph type="sldNum" sz="quarter" idx="5"/>
          </p:nvPr>
        </p:nvSpPr>
        <p:spPr/>
        <p:txBody>
          <a:bodyPr/>
          <a:lstStyle/>
          <a:p>
            <a:fld id="{E1867718-CD55-8442-A98A-4AB47C5338C0}" type="slidenum">
              <a:rPr lang="en-US" smtClean="0"/>
              <a:t>14</a:t>
            </a:fld>
            <a:endParaRPr lang="en-US"/>
          </a:p>
        </p:txBody>
      </p:sp>
    </p:spTree>
    <p:extLst>
      <p:ext uri="{BB962C8B-B14F-4D97-AF65-F5344CB8AC3E}">
        <p14:creationId xmlns:p14="http://schemas.microsoft.com/office/powerpoint/2010/main" val="932179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然后我们来了看他各个部分的详细设计，首先是</a:t>
            </a:r>
            <a:r>
              <a:rPr kumimoji="1" lang="en-US" altLang="zh-CN" dirty="0"/>
              <a:t>FLU</a:t>
            </a:r>
            <a:r>
              <a:rPr kumimoji="1" lang="zh-CN" altLang="en-US" dirty="0"/>
              <a:t>和</a:t>
            </a:r>
            <a:r>
              <a:rPr kumimoji="1" lang="en-US" altLang="zh-CN" dirty="0"/>
              <a:t>DLU</a:t>
            </a:r>
            <a:r>
              <a:rPr kumimoji="1" lang="zh-CN" altLang="en-US" dirty="0"/>
              <a:t>的抽象。由于本文所设计的这种数据流模式的</a:t>
            </a:r>
            <a:r>
              <a:rPr kumimoji="1" lang="en-US" altLang="zh-CN" dirty="0"/>
              <a:t>workflow</a:t>
            </a:r>
            <a:r>
              <a:rPr kumimoji="1" lang="zh-CN" altLang="en-US" dirty="0"/>
              <a:t>需要将计算逻辑与数据传输分离，但是现有</a:t>
            </a:r>
            <a:r>
              <a:rPr kumimoji="1" lang="en-US" altLang="zh-CN" dirty="0"/>
              <a:t>serverless</a:t>
            </a:r>
            <a:r>
              <a:rPr kumimoji="1" lang="zh-CN" altLang="en-US" dirty="0"/>
              <a:t>的编程语言并不直接支持这种功能，于是需要我们自己定义一些编程模型和接口实现这种分离。</a:t>
            </a:r>
          </a:p>
        </p:txBody>
      </p:sp>
      <p:sp>
        <p:nvSpPr>
          <p:cNvPr id="4" name="灯片编号占位符 3"/>
          <p:cNvSpPr>
            <a:spLocks noGrp="1"/>
          </p:cNvSpPr>
          <p:nvPr>
            <p:ph type="sldNum" sz="quarter" idx="5"/>
          </p:nvPr>
        </p:nvSpPr>
        <p:spPr/>
        <p:txBody>
          <a:bodyPr/>
          <a:lstStyle/>
          <a:p>
            <a:fld id="{E1867718-CD55-8442-A98A-4AB47C5338C0}" type="slidenum">
              <a:rPr lang="en-US" smtClean="0"/>
              <a:t>15</a:t>
            </a:fld>
            <a:endParaRPr lang="en-US"/>
          </a:p>
        </p:txBody>
      </p:sp>
    </p:spTree>
    <p:extLst>
      <p:ext uri="{BB962C8B-B14F-4D97-AF65-F5344CB8AC3E}">
        <p14:creationId xmlns:p14="http://schemas.microsoft.com/office/powerpoint/2010/main" val="213117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作者定义了如下图所示的编程模型。从图中我们可以看出系统为</a:t>
            </a:r>
            <a:r>
              <a:rPr kumimoji="1" lang="en-US" altLang="zh-CN" dirty="0"/>
              <a:t>DLU</a:t>
            </a:r>
            <a:r>
              <a:rPr kumimoji="1" lang="zh-CN" altLang="en-US" dirty="0"/>
              <a:t>提供了一个编程接口进行传输数据。函数被触发时容器会正常执行</a:t>
            </a:r>
            <a:r>
              <a:rPr kumimoji="1" lang="en-US" altLang="zh-CN" dirty="0"/>
              <a:t>FLU</a:t>
            </a:r>
            <a:r>
              <a:rPr kumimoji="1" lang="zh-CN" altLang="en-US" dirty="0"/>
              <a:t>，</a:t>
            </a:r>
            <a:r>
              <a:rPr kumimoji="1" lang="en-US" altLang="zh-CN" dirty="0"/>
              <a:t>DLU</a:t>
            </a:r>
            <a:r>
              <a:rPr kumimoji="1" lang="zh-CN" altLang="en-US" dirty="0"/>
              <a:t>作为一个守护进程在后台执行，当</a:t>
            </a:r>
            <a:r>
              <a:rPr kumimoji="1" lang="en-US" altLang="zh-CN" dirty="0"/>
              <a:t>FLU</a:t>
            </a:r>
            <a:r>
              <a:rPr kumimoji="1" lang="zh-CN" altLang="en-US" dirty="0"/>
              <a:t>调用</a:t>
            </a:r>
            <a:r>
              <a:rPr kumimoji="1" lang="en-US" altLang="zh-CN" dirty="0"/>
              <a:t>DLU</a:t>
            </a:r>
            <a:r>
              <a:rPr kumimoji="1" lang="zh-CN" altLang="en-US" dirty="0"/>
              <a:t>接口时，系统会调用</a:t>
            </a:r>
            <a:r>
              <a:rPr kumimoji="1" lang="en-US" altLang="zh-CN" dirty="0"/>
              <a:t>DLU</a:t>
            </a:r>
            <a:r>
              <a:rPr kumimoji="1" lang="zh-CN" altLang="en-US" dirty="0"/>
              <a:t>进行数据传递，如果</a:t>
            </a:r>
            <a:r>
              <a:rPr kumimoji="1" lang="en-US" altLang="zh-CN" dirty="0"/>
              <a:t>FLU</a:t>
            </a:r>
            <a:r>
              <a:rPr kumimoji="1" lang="zh-CN" altLang="en-US" dirty="0"/>
              <a:t>的下面还有计算逻辑，那么他将会与</a:t>
            </a:r>
            <a:r>
              <a:rPr kumimoji="1" lang="en-US" altLang="zh-CN" dirty="0"/>
              <a:t>DLU</a:t>
            </a:r>
            <a:r>
              <a:rPr kumimoji="1" lang="zh-CN" altLang="en-US" dirty="0"/>
              <a:t>并行执行，提高资源的利用。右图是这种</a:t>
            </a:r>
            <a:r>
              <a:rPr kumimoji="1" lang="en-US" altLang="zh-CN" dirty="0"/>
              <a:t>FLU</a:t>
            </a:r>
            <a:r>
              <a:rPr kumimoji="1" lang="zh-CN" altLang="en-US" dirty="0"/>
              <a:t>和</a:t>
            </a:r>
            <a:r>
              <a:rPr kumimoji="1" lang="en-US" altLang="zh-CN" dirty="0"/>
              <a:t>DLU</a:t>
            </a:r>
            <a:r>
              <a:rPr kumimoji="1" lang="zh-CN" altLang="en-US" dirty="0"/>
              <a:t>的执行图，从中我们可以看到</a:t>
            </a:r>
            <a:r>
              <a:rPr kumimoji="1" lang="en-US" altLang="zh-CN" dirty="0"/>
              <a:t>FLU</a:t>
            </a:r>
            <a:r>
              <a:rPr kumimoji="1" lang="zh-CN" altLang="en-US" dirty="0"/>
              <a:t>和</a:t>
            </a:r>
            <a:r>
              <a:rPr kumimoji="1" lang="en-US" altLang="zh-CN" dirty="0"/>
              <a:t>DLU</a:t>
            </a:r>
            <a:r>
              <a:rPr kumimoji="1" lang="zh-CN" altLang="en-US" dirty="0"/>
              <a:t>进行了异步分离，并且我们可以看到其中执行</a:t>
            </a:r>
            <a:r>
              <a:rPr kumimoji="1" lang="en-US" altLang="zh-CN" dirty="0"/>
              <a:t>request1</a:t>
            </a:r>
            <a:r>
              <a:rPr kumimoji="1" lang="zh-CN" altLang="en-US" dirty="0"/>
              <a:t>的</a:t>
            </a:r>
            <a:r>
              <a:rPr kumimoji="1" lang="en-US" altLang="zh-CN" dirty="0"/>
              <a:t>FLU3</a:t>
            </a:r>
            <a:r>
              <a:rPr kumimoji="1" lang="zh-CN" altLang="en-US" dirty="0"/>
              <a:t>并没有等到其</a:t>
            </a:r>
            <a:r>
              <a:rPr kumimoji="1" lang="en-US" altLang="zh-CN" dirty="0"/>
              <a:t>FLU2</a:t>
            </a:r>
            <a:r>
              <a:rPr kumimoji="1" lang="zh-CN" altLang="en-US" dirty="0"/>
              <a:t>完全执行完之后才执行，而是在</a:t>
            </a:r>
            <a:r>
              <a:rPr kumimoji="1" lang="en-US" altLang="zh-CN" dirty="0"/>
              <a:t>DLU</a:t>
            </a:r>
            <a:r>
              <a:rPr kumimoji="1" lang="zh-CN" altLang="en-US" dirty="0"/>
              <a:t>传输完他所需的数据时就被触发。</a:t>
            </a:r>
            <a:endParaRPr kumimoji="1" lang="en-US" altLang="zh-CN" dirty="0"/>
          </a:p>
          <a:p>
            <a:r>
              <a:rPr kumimoji="1" lang="zh-CN" altLang="en-US" dirty="0"/>
              <a:t>但是此时就会出现一个问题。我们通过</a:t>
            </a:r>
            <a:r>
              <a:rPr lang="en-US" altLang="zh-CN" b="0" i="0" dirty="0">
                <a:solidFill>
                  <a:srgbClr val="1D2129"/>
                </a:solidFill>
                <a:effectLst/>
                <a:highlight>
                  <a:srgbClr val="FFFFFF"/>
                </a:highlight>
                <a:latin typeface="PingFangSC-Regular"/>
              </a:rPr>
              <a:t>FLU-DLU </a:t>
            </a:r>
            <a:r>
              <a:rPr lang="zh-CN" altLang="en-US" b="0" i="0" dirty="0">
                <a:solidFill>
                  <a:srgbClr val="1D2129"/>
                </a:solidFill>
                <a:effectLst/>
                <a:highlight>
                  <a:srgbClr val="FFFFFF"/>
                </a:highlight>
                <a:latin typeface="PingFangSC-Regular"/>
              </a:rPr>
              <a:t>抽象将函数的计算逻辑和数据传输变成了异步操作。异步操作其实可能会导致较长的延迟。</a:t>
            </a:r>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16</a:t>
            </a:fld>
            <a:endParaRPr lang="en-US"/>
          </a:p>
        </p:txBody>
      </p:sp>
    </p:spTree>
    <p:extLst>
      <p:ext uri="{BB962C8B-B14F-4D97-AF65-F5344CB8AC3E}">
        <p14:creationId xmlns:p14="http://schemas.microsoft.com/office/powerpoint/2010/main" val="257420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D2129"/>
                </a:solidFill>
                <a:effectLst/>
                <a:highlight>
                  <a:srgbClr val="FFFFFF"/>
                </a:highlight>
                <a:latin typeface="PingFangSC-Regular"/>
              </a:rPr>
              <a:t>如右图</a:t>
            </a:r>
            <a:r>
              <a:rPr lang="en-US" altLang="zh-CN" b="0" i="0" dirty="0">
                <a:solidFill>
                  <a:srgbClr val="1D2129"/>
                </a:solidFill>
                <a:effectLst/>
                <a:highlight>
                  <a:srgbClr val="FFFFFF"/>
                </a:highlight>
                <a:latin typeface="PingFangSC-Regular"/>
              </a:rPr>
              <a:t>a</a:t>
            </a:r>
            <a:r>
              <a:rPr lang="zh-CN" altLang="en-US" b="0" i="0" dirty="0">
                <a:solidFill>
                  <a:srgbClr val="1D2129"/>
                </a:solidFill>
                <a:effectLst/>
                <a:highlight>
                  <a:srgbClr val="FFFFFF"/>
                </a:highlight>
                <a:latin typeface="PingFangSC-Regular"/>
              </a:rPr>
              <a:t>所示，</a:t>
            </a:r>
            <a:r>
              <a:rPr lang="en-US" altLang="zh-CN" b="0" i="0" dirty="0">
                <a:solidFill>
                  <a:srgbClr val="1D2129"/>
                </a:solidFill>
                <a:effectLst/>
                <a:highlight>
                  <a:srgbClr val="FFFFFF"/>
                </a:highlight>
                <a:latin typeface="PingFangSC-Regular"/>
              </a:rPr>
              <a:t>FLU </a:t>
            </a:r>
            <a:r>
              <a:rPr lang="zh-CN" altLang="en-US" b="0" i="0" dirty="0">
                <a:solidFill>
                  <a:srgbClr val="1D2129"/>
                </a:solidFill>
                <a:effectLst/>
                <a:highlight>
                  <a:srgbClr val="FFFFFF"/>
                </a:highlight>
                <a:latin typeface="PingFangSC-Regular"/>
              </a:rPr>
              <a:t>每秒执行</a:t>
            </a:r>
            <a:r>
              <a:rPr lang="en-US" altLang="zh-CN" b="0" i="0" dirty="0">
                <a:solidFill>
                  <a:srgbClr val="1D2129"/>
                </a:solidFill>
                <a:effectLst/>
                <a:highlight>
                  <a:srgbClr val="FFFFFF"/>
                </a:highlight>
                <a:latin typeface="PingFangSC-Regular"/>
              </a:rPr>
              <a:t>3 </a:t>
            </a:r>
            <a:r>
              <a:rPr lang="zh-CN" altLang="en-US" b="0" i="0" dirty="0">
                <a:solidFill>
                  <a:srgbClr val="1D2129"/>
                </a:solidFill>
                <a:effectLst/>
                <a:highlight>
                  <a:srgbClr val="FFFFFF"/>
                </a:highlight>
                <a:latin typeface="PingFangSC-Regular"/>
              </a:rPr>
              <a:t>个函数请求，但 </a:t>
            </a:r>
            <a:r>
              <a:rPr lang="en-US" altLang="zh-CN" b="0" i="0" dirty="0">
                <a:solidFill>
                  <a:srgbClr val="1D2129"/>
                </a:solidFill>
                <a:effectLst/>
                <a:highlight>
                  <a:srgbClr val="FFFFFF"/>
                </a:highlight>
                <a:latin typeface="PingFangSC-Regular"/>
              </a:rPr>
              <a:t>DLU </a:t>
            </a:r>
            <a:r>
              <a:rPr lang="zh-CN" altLang="en-US" b="0" i="0" dirty="0">
                <a:solidFill>
                  <a:srgbClr val="1D2129"/>
                </a:solidFill>
                <a:effectLst/>
                <a:highlight>
                  <a:srgbClr val="FFFFFF"/>
                </a:highlight>
                <a:latin typeface="PingFangSC-Regular"/>
              </a:rPr>
              <a:t>守护进程每秒只能处理</a:t>
            </a:r>
            <a:r>
              <a:rPr lang="en-US" altLang="zh-CN" b="0" i="0" dirty="0">
                <a:solidFill>
                  <a:srgbClr val="1D2129"/>
                </a:solidFill>
                <a:effectLst/>
                <a:highlight>
                  <a:srgbClr val="FFFFFF"/>
                </a:highlight>
                <a:latin typeface="PingFangSC-Regular"/>
              </a:rPr>
              <a:t>2</a:t>
            </a:r>
            <a:r>
              <a:rPr lang="zh-CN" altLang="en-US" b="0" i="0" dirty="0">
                <a:solidFill>
                  <a:srgbClr val="1D2129"/>
                </a:solidFill>
                <a:effectLst/>
                <a:highlight>
                  <a:srgbClr val="FFFFFF"/>
                </a:highlight>
                <a:latin typeface="PingFangSC-Regular"/>
              </a:rPr>
              <a:t>个请求的数据流 。在这种情况下，就会导致排队。排队效应可能会导致整个工作流的响应延迟。于是本文提出了压力感知函数缩放机制，他的大致思想就是，工作流引擎在 </a:t>
            </a:r>
            <a:r>
              <a:rPr lang="en-US" altLang="zh-CN" b="0" i="0" dirty="0">
                <a:solidFill>
                  <a:srgbClr val="1D2129"/>
                </a:solidFill>
                <a:effectLst/>
                <a:highlight>
                  <a:srgbClr val="FFFFFF"/>
                </a:highlight>
                <a:latin typeface="PingFangSC-Regular"/>
              </a:rPr>
              <a:t>DLU </a:t>
            </a:r>
            <a:r>
              <a:rPr lang="zh-CN" altLang="en-US" b="0" i="0" dirty="0">
                <a:solidFill>
                  <a:srgbClr val="1D2129"/>
                </a:solidFill>
                <a:effectLst/>
                <a:highlight>
                  <a:srgbClr val="FFFFFF"/>
                </a:highlight>
                <a:latin typeface="PingFangSC-Regular"/>
              </a:rPr>
              <a:t>从 </a:t>
            </a:r>
            <a:r>
              <a:rPr lang="en-US" altLang="zh-CN" b="0" i="0" dirty="0">
                <a:solidFill>
                  <a:srgbClr val="1D2129"/>
                </a:solidFill>
                <a:effectLst/>
                <a:highlight>
                  <a:srgbClr val="FFFFFF"/>
                </a:highlight>
                <a:latin typeface="PingFangSC-Regular"/>
              </a:rPr>
              <a:t>FLU </a:t>
            </a:r>
            <a:r>
              <a:rPr lang="zh-CN" altLang="en-US" b="0" i="0" dirty="0">
                <a:solidFill>
                  <a:srgbClr val="1D2129"/>
                </a:solidFill>
                <a:effectLst/>
                <a:highlight>
                  <a:srgbClr val="FFFFFF"/>
                </a:highlight>
                <a:latin typeface="PingFangSC-Regular"/>
              </a:rPr>
              <a:t>接收数据之前，它将同时获取</a:t>
            </a:r>
            <a:r>
              <a:rPr lang="en-US" altLang="zh-CN" b="0" i="0" dirty="0">
                <a:solidFill>
                  <a:srgbClr val="1D2129"/>
                </a:solidFill>
                <a:effectLst/>
                <a:highlight>
                  <a:srgbClr val="FFFFFF"/>
                </a:highlight>
                <a:latin typeface="PingFangSC-Regular"/>
              </a:rPr>
              <a:t>FLU</a:t>
            </a:r>
            <a:r>
              <a:rPr lang="zh-CN" altLang="en-US" b="0" i="0" dirty="0">
                <a:solidFill>
                  <a:srgbClr val="1D2129"/>
                </a:solidFill>
                <a:effectLst/>
                <a:highlight>
                  <a:srgbClr val="FFFFFF"/>
                </a:highlight>
                <a:latin typeface="PingFangSC-Regular"/>
              </a:rPr>
              <a:t>的平均执行时间和要传输的数据的大小。然后使用这个公式计算数据传输压力大小，</a:t>
            </a:r>
            <a:r>
              <a:rPr lang="en-US" altLang="zh-CN" b="0" i="0" dirty="0">
                <a:solidFill>
                  <a:srgbClr val="1D2129"/>
                </a:solidFill>
                <a:effectLst/>
                <a:highlight>
                  <a:srgbClr val="FFFFFF"/>
                </a:highlight>
                <a:latin typeface="PingFangSC-Regular"/>
              </a:rPr>
              <a:t>a</a:t>
            </a:r>
            <a:r>
              <a:rPr lang="zh-CN" altLang="en-US" b="0" i="0" dirty="0">
                <a:solidFill>
                  <a:srgbClr val="1D2129"/>
                </a:solidFill>
                <a:effectLst/>
                <a:highlight>
                  <a:srgbClr val="FFFFFF"/>
                </a:highlight>
                <a:latin typeface="PingFangSC-Regular"/>
              </a:rPr>
              <a:t>表示实际数据传输过程中的损失因子，</a:t>
            </a:r>
            <a:r>
              <a:rPr lang="en-US" altLang="zh-CN" b="0" i="0" dirty="0" err="1">
                <a:solidFill>
                  <a:srgbClr val="1D2129"/>
                </a:solidFill>
                <a:effectLst/>
                <a:highlight>
                  <a:srgbClr val="FFFFFF"/>
                </a:highlight>
                <a:latin typeface="PingFangSC-Regular"/>
              </a:rPr>
              <a:t>Bw</a:t>
            </a:r>
            <a:r>
              <a:rPr lang="zh-CN" altLang="en-US" b="0" i="0" dirty="0">
                <a:solidFill>
                  <a:srgbClr val="1D2129"/>
                </a:solidFill>
                <a:effectLst/>
                <a:highlight>
                  <a:srgbClr val="FFFFFF"/>
                </a:highlight>
                <a:latin typeface="PingFangSC-Regular"/>
              </a:rPr>
              <a:t>代表容器的网络带宽。前面计算的是其实是数据传输的时间。</a:t>
            </a:r>
            <a:endParaRPr lang="en-US" altLang="zh-CN" b="0" i="0" dirty="0">
              <a:solidFill>
                <a:srgbClr val="1D2129"/>
              </a:solidFill>
              <a:effectLst/>
              <a:highlight>
                <a:srgbClr val="FFFFFF"/>
              </a:highligh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17</a:t>
            </a:fld>
            <a:endParaRPr lang="en-US"/>
          </a:p>
        </p:txBody>
      </p:sp>
    </p:spTree>
    <p:extLst>
      <p:ext uri="{BB962C8B-B14F-4D97-AF65-F5344CB8AC3E}">
        <p14:creationId xmlns:p14="http://schemas.microsoft.com/office/powerpoint/2010/main" val="1484521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D2129"/>
                </a:solidFill>
                <a:effectLst/>
                <a:highlight>
                  <a:srgbClr val="FFFFFF"/>
                </a:highlight>
                <a:latin typeface="PingFangSC-Regular"/>
              </a:rPr>
              <a:t>执行原理如图</a:t>
            </a:r>
            <a:r>
              <a:rPr lang="en-US" altLang="zh-CN" b="0" i="0" dirty="0">
                <a:solidFill>
                  <a:srgbClr val="1D2129"/>
                </a:solidFill>
                <a:effectLst/>
                <a:highlight>
                  <a:srgbClr val="FFFFFF"/>
                </a:highlight>
                <a:latin typeface="PingFangSC-Regular"/>
              </a:rPr>
              <a:t>b</a:t>
            </a:r>
            <a:r>
              <a:rPr lang="zh-CN" altLang="en-US" b="0" i="0" dirty="0">
                <a:solidFill>
                  <a:srgbClr val="1D2129"/>
                </a:solidFill>
                <a:effectLst/>
                <a:highlight>
                  <a:srgbClr val="FFFFFF"/>
                </a:highlight>
                <a:latin typeface="PingFangSC-Regular"/>
              </a:rPr>
              <a:t>所示，如果说计算结果</a:t>
            </a:r>
            <a:r>
              <a:rPr lang="en-US" altLang="ko-KR" b="0" i="0" dirty="0">
                <a:solidFill>
                  <a:srgbClr val="1D2129"/>
                </a:solidFill>
                <a:effectLst/>
                <a:highlight>
                  <a:srgbClr val="FFFFFF"/>
                </a:highlight>
                <a:latin typeface="PingFangSC-Regular"/>
              </a:rPr>
              <a:t>≤0</a:t>
            </a:r>
            <a:r>
              <a:rPr lang="ko-KR" altLang="en-US" b="0" i="0" dirty="0">
                <a:solidFill>
                  <a:srgbClr val="1D2129"/>
                </a:solidFill>
                <a:effectLst/>
                <a:highlight>
                  <a:srgbClr val="FFFFFF"/>
                </a:highlight>
                <a:latin typeface="PingFangSC-Regular"/>
              </a:rPr>
              <a:t>，</a:t>
            </a:r>
            <a:r>
              <a:rPr lang="zh-CN" altLang="en-US" b="0" i="0" dirty="0">
                <a:solidFill>
                  <a:srgbClr val="1D2129"/>
                </a:solidFill>
                <a:effectLst/>
                <a:highlight>
                  <a:srgbClr val="FFFFFF"/>
                </a:highlight>
                <a:latin typeface="PingFangSC-Regular"/>
              </a:rPr>
              <a:t>那就说明</a:t>
            </a:r>
            <a:r>
              <a:rPr lang="en-US" altLang="ko-KR" b="0" i="0" dirty="0">
                <a:solidFill>
                  <a:srgbClr val="1D2129"/>
                </a:solidFill>
                <a:effectLst/>
                <a:highlight>
                  <a:srgbClr val="FFFFFF"/>
                </a:highlight>
                <a:latin typeface="PingFangSC-Regular"/>
              </a:rPr>
              <a:t>DLU</a:t>
            </a:r>
            <a:r>
              <a:rPr lang="ko-KR" altLang="en-US" b="0" i="0" dirty="0">
                <a:solidFill>
                  <a:srgbClr val="1D2129"/>
                </a:solidFill>
                <a:effectLst/>
                <a:highlight>
                  <a:srgbClr val="FFFFFF"/>
                </a:highlight>
                <a:latin typeface="PingFangSC-Regular"/>
              </a:rPr>
              <a:t>可以完全消耗从</a:t>
            </a:r>
            <a:r>
              <a:rPr lang="en-US" altLang="ko-KR" b="0" i="0" dirty="0">
                <a:solidFill>
                  <a:srgbClr val="1D2129"/>
                </a:solidFill>
                <a:effectLst/>
                <a:highlight>
                  <a:srgbClr val="FFFFFF"/>
                </a:highlight>
                <a:latin typeface="PingFangSC-Regular"/>
              </a:rPr>
              <a:t>FLU</a:t>
            </a:r>
            <a:r>
              <a:rPr lang="ko-KR" altLang="en-US" b="0" i="0" dirty="0">
                <a:solidFill>
                  <a:srgbClr val="1D2129"/>
                </a:solidFill>
                <a:effectLst/>
                <a:highlight>
                  <a:srgbClr val="FFFFFF"/>
                </a:highlight>
                <a:latin typeface="PingFangSC-Regular"/>
              </a:rPr>
              <a:t>生成的数据。</a:t>
            </a:r>
            <a:r>
              <a:rPr lang="zh-CN" altLang="en-US" b="0" i="0" dirty="0">
                <a:solidFill>
                  <a:srgbClr val="1D2129"/>
                </a:solidFill>
                <a:effectLst/>
                <a:highlight>
                  <a:srgbClr val="FFFFFF"/>
                </a:highlight>
                <a:latin typeface="PingFangSC-Regular"/>
              </a:rPr>
              <a:t>反之</a:t>
            </a:r>
            <a:r>
              <a:rPr lang="ko-KR" altLang="en-US" b="0" i="0" dirty="0">
                <a:solidFill>
                  <a:srgbClr val="1D2129"/>
                </a:solidFill>
                <a:effectLst/>
                <a:highlight>
                  <a:srgbClr val="FFFFFF"/>
                </a:highlight>
                <a:latin typeface="PingFangSC-Regular"/>
              </a:rPr>
              <a:t>则</a:t>
            </a:r>
            <a:r>
              <a:rPr lang="zh-CN" altLang="en-US" b="0" i="0" dirty="0">
                <a:solidFill>
                  <a:srgbClr val="1D2129"/>
                </a:solidFill>
                <a:effectLst/>
                <a:highlight>
                  <a:srgbClr val="FFFFFF"/>
                </a:highlight>
                <a:latin typeface="PingFangSC-Regular"/>
              </a:rPr>
              <a:t>表明压力过大。这时候</a:t>
            </a:r>
            <a:r>
              <a:rPr lang="en-US" altLang="ko-KR" b="0" i="0" dirty="0">
                <a:solidFill>
                  <a:srgbClr val="1D2129"/>
                </a:solidFill>
                <a:effectLst/>
                <a:highlight>
                  <a:srgbClr val="FFFFFF"/>
                </a:highlight>
                <a:latin typeface="PingFangSC-Regular"/>
              </a:rPr>
              <a:t>DLU </a:t>
            </a:r>
            <a:r>
              <a:rPr lang="ko-KR" altLang="en-US" b="0" i="0" dirty="0">
                <a:solidFill>
                  <a:srgbClr val="1D2129"/>
                </a:solidFill>
                <a:effectLst/>
                <a:highlight>
                  <a:srgbClr val="FFFFFF"/>
                </a:highlight>
                <a:latin typeface="PingFangSC-Regular"/>
              </a:rPr>
              <a:t>将</a:t>
            </a:r>
            <a:r>
              <a:rPr lang="zh-CN" altLang="en-US" b="0" i="0" dirty="0">
                <a:solidFill>
                  <a:srgbClr val="1D2129"/>
                </a:solidFill>
                <a:effectLst/>
                <a:highlight>
                  <a:srgbClr val="FFFFFF"/>
                </a:highlight>
                <a:latin typeface="PingFangSC-Regular"/>
              </a:rPr>
              <a:t>发送</a:t>
            </a:r>
            <a:r>
              <a:rPr lang="ko-KR" altLang="en-US" b="0" i="0" dirty="0">
                <a:solidFill>
                  <a:srgbClr val="1D2129"/>
                </a:solidFill>
                <a:effectLst/>
                <a:highlight>
                  <a:srgbClr val="FFFFFF"/>
                </a:highlight>
                <a:latin typeface="PingFangSC-Regular"/>
              </a:rPr>
              <a:t>阻塞信号发送到工作流引擎，以</a:t>
            </a:r>
            <a:r>
              <a:rPr lang="zh-CN" altLang="en-US" b="0" i="0" dirty="0">
                <a:solidFill>
                  <a:srgbClr val="1D2129"/>
                </a:solidFill>
                <a:effectLst/>
                <a:highlight>
                  <a:srgbClr val="FFFFFF"/>
                </a:highlight>
                <a:latin typeface="PingFangSC-Regular"/>
              </a:rPr>
              <a:t>堵塞</a:t>
            </a:r>
            <a:r>
              <a:rPr lang="en-US" altLang="ko-KR" b="0" i="0" dirty="0">
                <a:solidFill>
                  <a:srgbClr val="1D2129"/>
                </a:solidFill>
                <a:effectLst/>
                <a:highlight>
                  <a:srgbClr val="FFFFFF"/>
                </a:highlight>
                <a:latin typeface="PingFangSC-Regular"/>
              </a:rPr>
              <a:t>FLU</a:t>
            </a:r>
            <a:r>
              <a:rPr lang="ko-KR" altLang="en-US" b="0" i="0" dirty="0">
                <a:solidFill>
                  <a:srgbClr val="1D2129"/>
                </a:solidFill>
                <a:effectLst/>
                <a:highlight>
                  <a:srgbClr val="FFFFFF"/>
                </a:highlight>
                <a:latin typeface="PingFangSC-Regular"/>
              </a:rPr>
              <a:t>。</a:t>
            </a:r>
            <a:r>
              <a:rPr lang="zh-CN" altLang="en-US" b="0" i="0" dirty="0">
                <a:solidFill>
                  <a:srgbClr val="1D2129"/>
                </a:solidFill>
                <a:effectLst/>
                <a:highlight>
                  <a:srgbClr val="FFFFFF"/>
                </a:highlight>
                <a:latin typeface="PingFangSC-Regular"/>
              </a:rPr>
              <a:t>同时，工作流引擎会扩展新的容器来处理这些被堵塞的请求。作者就是在这里做了一点优化，这点优化效果会在后面的实验部分进行验证。</a:t>
            </a:r>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18</a:t>
            </a:fld>
            <a:endParaRPr lang="en-US"/>
          </a:p>
        </p:txBody>
      </p:sp>
    </p:spTree>
    <p:extLst>
      <p:ext uri="{BB962C8B-B14F-4D97-AF65-F5344CB8AC3E}">
        <p14:creationId xmlns:p14="http://schemas.microsoft.com/office/powerpoint/2010/main" val="2375444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前面介绍了</a:t>
            </a:r>
            <a:r>
              <a:rPr kumimoji="1" lang="en-US" altLang="zh-CN" dirty="0"/>
              <a:t>FLU</a:t>
            </a:r>
            <a:r>
              <a:rPr kumimoji="1" lang="zh-CN" altLang="en-US" dirty="0"/>
              <a:t>和</a:t>
            </a:r>
            <a:r>
              <a:rPr kumimoji="1" lang="en-US" altLang="zh-CN" dirty="0"/>
              <a:t>DLU</a:t>
            </a:r>
            <a:r>
              <a:rPr kumimoji="1" lang="zh-CN" altLang="en-US" dirty="0"/>
              <a:t>的编程设计，但是光有编程模型设计我们是不能形成</a:t>
            </a:r>
            <a:r>
              <a:rPr kumimoji="1" lang="en-US" altLang="zh-CN" dirty="0"/>
              <a:t>workflow</a:t>
            </a:r>
            <a:r>
              <a:rPr kumimoji="1" lang="zh-CN" altLang="en-US" dirty="0"/>
              <a:t>的。因为我们不知道各个数据的流向，这就需要我们用户提供数据流向等信息。接下来我们来看第二个设计，</a:t>
            </a:r>
            <a:r>
              <a:rPr kumimoji="1" lang="en-US" altLang="zh-CN" dirty="0"/>
              <a:t>serverless</a:t>
            </a:r>
            <a:r>
              <a:rPr kumimoji="1" lang="zh-CN" altLang="en-US" dirty="0"/>
              <a:t>工作流的表示。首先我们会获得用户定义的</a:t>
            </a:r>
            <a:r>
              <a:rPr kumimoji="1" lang="en-US" altLang="zh-CN" dirty="0"/>
              <a:t>workflow</a:t>
            </a:r>
            <a:r>
              <a:rPr kumimoji="1" lang="zh-CN" altLang="en-US" dirty="0"/>
              <a:t>元文件，元文件中包括各函数节点的名称以及函数数据流向等元数据</a:t>
            </a:r>
            <a:r>
              <a:rPr lang="zh-CN" altLang="en-US" b="0" i="0" dirty="0">
                <a:solidFill>
                  <a:srgbClr val="1D2129"/>
                </a:solidFill>
                <a:effectLst/>
                <a:highlight>
                  <a:srgbClr val="FFFFFF"/>
                </a:highlight>
                <a:latin typeface="PingFangSC-Regular"/>
              </a:rPr>
              <a:t>。根据用户提供的元数据，我们可以将用户的应用转换成对应的</a:t>
            </a:r>
            <a:r>
              <a:rPr lang="en-US" altLang="zh-CN" b="0" i="0" dirty="0">
                <a:solidFill>
                  <a:srgbClr val="1D2129"/>
                </a:solidFill>
                <a:effectLst/>
                <a:highlight>
                  <a:srgbClr val="FFFFFF"/>
                </a:highlight>
                <a:latin typeface="PingFangSC-Regular"/>
              </a:rPr>
              <a:t>workflow</a:t>
            </a:r>
            <a:r>
              <a:rPr lang="zh-CN" altLang="en-US" b="0" i="0" dirty="0">
                <a:solidFill>
                  <a:srgbClr val="1D2129"/>
                </a:solidFill>
                <a:effectLst/>
                <a:highlight>
                  <a:srgbClr val="FFFFFF"/>
                </a:highlight>
                <a:latin typeface="PingFangSC-Regular"/>
              </a:rPr>
              <a:t>。</a:t>
            </a:r>
            <a:endParaRPr lang="en-US" altLang="zh-CN" b="0" i="0" dirty="0">
              <a:solidFill>
                <a:srgbClr val="1D2129"/>
              </a:solidFill>
              <a:effectLst/>
              <a:highlight>
                <a:srgbClr val="FFFFFF"/>
              </a:highligh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19</a:t>
            </a:fld>
            <a:endParaRPr lang="en-US"/>
          </a:p>
        </p:txBody>
      </p:sp>
    </p:spTree>
    <p:extLst>
      <p:ext uri="{BB962C8B-B14F-4D97-AF65-F5344CB8AC3E}">
        <p14:creationId xmlns:p14="http://schemas.microsoft.com/office/powerpoint/2010/main" val="75366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我将从下面四个部分分享这篇文章</a:t>
            </a:r>
          </a:p>
        </p:txBody>
      </p:sp>
      <p:sp>
        <p:nvSpPr>
          <p:cNvPr id="4" name="灯片编号占位符 3"/>
          <p:cNvSpPr>
            <a:spLocks noGrp="1"/>
          </p:cNvSpPr>
          <p:nvPr>
            <p:ph type="sldNum" sz="quarter" idx="5"/>
          </p:nvPr>
        </p:nvSpPr>
        <p:spPr/>
        <p:txBody>
          <a:bodyPr/>
          <a:lstStyle/>
          <a:p>
            <a:fld id="{E1867718-CD55-8442-A98A-4AB47C5338C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D2129"/>
                </a:solidFill>
                <a:effectLst/>
                <a:highlight>
                  <a:srgbClr val="FFFFFF"/>
                </a:highlight>
                <a:latin typeface="PingFangSC-Regular"/>
              </a:rPr>
              <a:t>转化为</a:t>
            </a:r>
            <a:r>
              <a:rPr lang="en-US" altLang="zh-CN" b="0" i="0" dirty="0">
                <a:solidFill>
                  <a:srgbClr val="1D2129"/>
                </a:solidFill>
                <a:effectLst/>
                <a:highlight>
                  <a:srgbClr val="FFFFFF"/>
                </a:highlight>
                <a:latin typeface="PingFangSC-Regular"/>
              </a:rPr>
              <a:t>workflow</a:t>
            </a:r>
            <a:r>
              <a:rPr lang="zh-CN" altLang="en-US" b="0" i="0" dirty="0">
                <a:solidFill>
                  <a:srgbClr val="1D2129"/>
                </a:solidFill>
                <a:effectLst/>
                <a:highlight>
                  <a:srgbClr val="FFFFFF"/>
                </a:highlight>
                <a:latin typeface="PingFangSC-Regular"/>
              </a:rPr>
              <a:t>后就是各函数节点的调度问题，工作流调度如图所示，我们将</a:t>
            </a:r>
            <a:r>
              <a:rPr lang="en-US" altLang="zh-CN" b="0" i="0" dirty="0">
                <a:solidFill>
                  <a:srgbClr val="1D2129"/>
                </a:solidFill>
                <a:effectLst/>
                <a:highlight>
                  <a:srgbClr val="FFFFFF"/>
                </a:highlight>
                <a:latin typeface="PingFangSC-Regular"/>
              </a:rPr>
              <a:t>workflow</a:t>
            </a:r>
            <a:r>
              <a:rPr lang="zh-CN" altLang="en-US" b="0" i="0" dirty="0">
                <a:solidFill>
                  <a:srgbClr val="1D2129"/>
                </a:solidFill>
                <a:effectLst/>
                <a:highlight>
                  <a:srgbClr val="FFFFFF"/>
                </a:highlight>
                <a:latin typeface="PingFangSC-Regular"/>
              </a:rPr>
              <a:t>传送給到中心调度器进行分析调度</a:t>
            </a:r>
            <a:r>
              <a:rPr lang="en-US" altLang="zh-CN" b="0" i="0" dirty="0">
                <a:solidFill>
                  <a:srgbClr val="1D2129"/>
                </a:solidFill>
                <a:effectLst/>
                <a:highlight>
                  <a:srgbClr val="FFFFFF"/>
                </a:highlight>
                <a:latin typeface="PingFangSC-Regular"/>
              </a:rPr>
              <a:t>,</a:t>
            </a:r>
            <a:r>
              <a:rPr lang="zh-CN" altLang="en-US" b="0" i="0" dirty="0">
                <a:solidFill>
                  <a:srgbClr val="1D2129"/>
                </a:solidFill>
                <a:effectLst/>
                <a:highlight>
                  <a:srgbClr val="FFFFFF"/>
                </a:highlight>
                <a:latin typeface="PingFangSC-Regular"/>
              </a:rPr>
              <a:t>中心调度器会给各个节点分配函数。各节点上的引擎会从中心调度器中获取当前节点上函数的部署信息。对于引擎来说，他们只需要解析与本节点上的函数相关的数据流图就可以了。同时数据流引擎会在本地维护一个容器池。当函数被触发时，本地工作流引擎就会给函数分配空闲容器或冷启动一个新的容器来运行它。</a:t>
            </a:r>
            <a:endParaRPr lang="en-US" altLang="zh-CN" b="0" i="0" dirty="0">
              <a:solidFill>
                <a:srgbClr val="1D2129"/>
              </a:solidFill>
              <a:effectLst/>
              <a:highlight>
                <a:srgbClr val="FFFFFF"/>
              </a:highligh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20</a:t>
            </a:fld>
            <a:endParaRPr lang="en-US"/>
          </a:p>
        </p:txBody>
      </p:sp>
    </p:spTree>
    <p:extLst>
      <p:ext uri="{BB962C8B-B14F-4D97-AF65-F5344CB8AC3E}">
        <p14:creationId xmlns:p14="http://schemas.microsoft.com/office/powerpoint/2010/main" val="892207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D2129"/>
                </a:solidFill>
                <a:effectLst/>
                <a:highlight>
                  <a:srgbClr val="FFFFFF"/>
                </a:highlight>
                <a:latin typeface="PingFangSC-Regular"/>
              </a:rPr>
              <a:t>在这里本文还做了误差容忍处理和数据一致性处理，误差容忍处理就是指如果某个函数由于前一个函数执行失败或者是数据传输中断而导致只发送部分数据，那么调度引擎就不会触发这个函数。此外，用于数据传输的管道连接器本身会定期创建检查点以处理错误，进行重试。关于数据一致性问题主要出现在回收容器时，回收容器一般会出现在容器执行完计算逻辑功能之后，但是在这个时候一些其他的函数仍然在从该容器 </a:t>
            </a:r>
            <a:r>
              <a:rPr lang="en-US" altLang="zh-CN" b="0" i="0" dirty="0">
                <a:solidFill>
                  <a:srgbClr val="1D2129"/>
                </a:solidFill>
                <a:effectLst/>
                <a:highlight>
                  <a:srgbClr val="FFFFFF"/>
                </a:highlight>
                <a:latin typeface="PingFangSC-Regular"/>
              </a:rPr>
              <a:t>DLU</a:t>
            </a:r>
            <a:r>
              <a:rPr lang="zh-CN" altLang="en-US" b="0" i="0" dirty="0">
                <a:solidFill>
                  <a:srgbClr val="1D2129"/>
                </a:solidFill>
                <a:effectLst/>
                <a:highlight>
                  <a:srgbClr val="FFFFFF"/>
                </a:highlight>
                <a:latin typeface="PingFangSC-Regular"/>
              </a:rPr>
              <a:t>接受新数据，一旦容器被回收，数据的一致性将无法保证。本文做的处理是将容器留活直到没有函数执行也没有数据在</a:t>
            </a:r>
            <a:r>
              <a:rPr lang="en-US" altLang="zh-CN" b="0" i="0" dirty="0">
                <a:solidFill>
                  <a:srgbClr val="1D2129"/>
                </a:solidFill>
                <a:effectLst/>
                <a:highlight>
                  <a:srgbClr val="FFFFFF"/>
                </a:highlight>
                <a:latin typeface="PingFangSC-Regular"/>
              </a:rPr>
              <a:t>DLU</a:t>
            </a:r>
            <a:r>
              <a:rPr lang="zh-CN" altLang="en-US" b="0" i="0" dirty="0">
                <a:solidFill>
                  <a:srgbClr val="1D2129"/>
                </a:solidFill>
                <a:effectLst/>
                <a:highlight>
                  <a:srgbClr val="FFFFFF"/>
                </a:highlight>
                <a:latin typeface="PingFangSC-Regular"/>
              </a:rPr>
              <a:t>传输。</a:t>
            </a:r>
            <a:endParaRPr lang="en-US" altLang="zh-CN" b="0" i="0" dirty="0">
              <a:solidFill>
                <a:srgbClr val="1D2129"/>
              </a:solidFill>
              <a:effectLst/>
              <a:highlight>
                <a:srgbClr val="FFFFFF"/>
              </a:highligh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21</a:t>
            </a:fld>
            <a:endParaRPr lang="en-US"/>
          </a:p>
        </p:txBody>
      </p:sp>
    </p:spTree>
    <p:extLst>
      <p:ext uri="{BB962C8B-B14F-4D97-AF65-F5344CB8AC3E}">
        <p14:creationId xmlns:p14="http://schemas.microsoft.com/office/powerpoint/2010/main" val="1788885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最后就是直接通信协议的设计。他主要解决的问题就是，当一个函数需要多组数据时，我们需要等待所有数据都准备好才能执行，但是有些数据会提前到达，而这些数据又不会被对应的</a:t>
            </a:r>
            <a:r>
              <a:rPr kumimoji="1" lang="en-US" altLang="zh-CN" dirty="0"/>
              <a:t>DLU</a:t>
            </a:r>
            <a:r>
              <a:rPr kumimoji="1" lang="zh-CN" altLang="en-US" dirty="0"/>
              <a:t>接受，就会出现问题。为了在函数触发之前缓存和管理这些数据，我们提出了第三个设计，主机容器协同通信机制。</a:t>
            </a:r>
            <a:endParaRPr kumimoji="1" lang="en-US" altLang="zh-CN" dirty="0"/>
          </a:p>
          <a:p>
            <a:r>
              <a:rPr kumimoji="1" lang="zh-CN" altLang="en-US" dirty="0"/>
              <a:t>系统会在每个主机节点上使用</a:t>
            </a:r>
            <a:r>
              <a:rPr kumimoji="1" lang="en-US" altLang="zh-CN" dirty="0" err="1"/>
              <a:t>Datasink</a:t>
            </a:r>
            <a:r>
              <a:rPr kumimoji="1" lang="zh-CN" altLang="en-US" dirty="0"/>
              <a:t>来临时缓存节点上所有函数的输入数据。一旦函数所有的数据准备好之后，对应的容器会从</a:t>
            </a:r>
            <a:r>
              <a:rPr kumimoji="1" lang="en-US" altLang="zh-CN" dirty="0"/>
              <a:t>data sink</a:t>
            </a:r>
            <a:r>
              <a:rPr kumimoji="1" lang="zh-CN" altLang="en-US" dirty="0"/>
              <a:t>中获取数据。我们提到传输数据是通过管道传输的，这就分成两种管道，一种是在本地管道用于再同一个节点上不同函数之间的数据传递，还有一种是用于不同节点之间的数据传递的通道，但是如果传输大小小于</a:t>
            </a:r>
            <a:r>
              <a:rPr kumimoji="1" lang="en-US" altLang="zh-CN" dirty="0"/>
              <a:t>16k</a:t>
            </a:r>
            <a:r>
              <a:rPr kumimoji="1" lang="zh-CN" altLang="en-US" dirty="0"/>
              <a:t>，他就会采用</a:t>
            </a:r>
            <a:r>
              <a:rPr kumimoji="1" lang="en-US" altLang="zh-CN" dirty="0"/>
              <a:t>socket</a:t>
            </a:r>
            <a:r>
              <a:rPr kumimoji="1" lang="zh-CN" altLang="en-US" dirty="0"/>
              <a:t>传输。此外为了提高</a:t>
            </a:r>
            <a:r>
              <a:rPr kumimoji="1" lang="en-US" altLang="zh-CN" dirty="0"/>
              <a:t>DLU</a:t>
            </a:r>
            <a:r>
              <a:rPr kumimoji="1" lang="zh-CN" altLang="en-US" dirty="0"/>
              <a:t>的执行效率，系统使用了</a:t>
            </a:r>
            <a:r>
              <a:rPr kumimoji="1" lang="en-US" altLang="zh-CN" dirty="0"/>
              <a:t>Wait-Match</a:t>
            </a:r>
            <a:r>
              <a:rPr kumimoji="1" lang="zh-CN" altLang="en-US" dirty="0"/>
              <a:t>内存技术，来维护</a:t>
            </a:r>
            <a:r>
              <a:rPr kumimoji="1" lang="en-US" altLang="zh-CN" dirty="0"/>
              <a:t>Data sink</a:t>
            </a:r>
            <a:r>
              <a:rPr kumimoji="1" lang="zh-CN" altLang="en-US" dirty="0"/>
              <a:t>以减少索引开销。</a:t>
            </a:r>
            <a:r>
              <a:rPr kumimoji="1" lang="en-US" altLang="zh-CN" dirty="0"/>
              <a:t>Wait-Match</a:t>
            </a:r>
            <a:r>
              <a:rPr kumimoji="1" lang="zh-CN" altLang="en-US" dirty="0"/>
              <a:t>具体解释就一种高性能的</a:t>
            </a:r>
            <a:r>
              <a:rPr kumimoji="1" lang="en-US" altLang="zh-CN" dirty="0"/>
              <a:t>key-value</a:t>
            </a:r>
            <a:r>
              <a:rPr kumimoji="1" lang="zh-CN" altLang="en-US" dirty="0"/>
              <a:t>存储方式。</a:t>
            </a:r>
            <a:endParaRPr kumimoji="1" lang="en-US" altLang="zh-CN" dirty="0"/>
          </a:p>
          <a:p>
            <a:r>
              <a:rPr kumimoji="1" lang="zh-CN" altLang="en-US" b="0" i="0" dirty="0">
                <a:solidFill>
                  <a:srgbClr val="1D2129"/>
                </a:solidFill>
                <a:effectLst/>
                <a:highlight>
                  <a:srgbClr val="FFFFFF"/>
                </a:highlight>
                <a:latin typeface="PingFangSC-Regular"/>
              </a:rPr>
              <a:t>这里还会出现一个问题，比如说，</a:t>
            </a:r>
            <a:r>
              <a:rPr kumimoji="1" lang="en-US" altLang="zh-CN" b="0" i="0" dirty="0" err="1">
                <a:solidFill>
                  <a:srgbClr val="1D2129"/>
                </a:solidFill>
                <a:effectLst/>
                <a:highlight>
                  <a:srgbClr val="FFFFFF"/>
                </a:highlight>
                <a:latin typeface="PingFangSC-Regular"/>
              </a:rPr>
              <a:t>Reqn</a:t>
            </a:r>
            <a:r>
              <a:rPr kumimoji="1" lang="zh-CN" altLang="en-US" b="0" i="0" dirty="0">
                <a:solidFill>
                  <a:srgbClr val="1D2129"/>
                </a:solidFill>
                <a:effectLst/>
                <a:highlight>
                  <a:srgbClr val="FFFFFF"/>
                </a:highlight>
                <a:latin typeface="PingFangSC-Regular"/>
              </a:rPr>
              <a:t>的</a:t>
            </a:r>
            <a:r>
              <a:rPr kumimoji="1" lang="en-US" altLang="zh-CN" b="0" i="0" dirty="0" err="1">
                <a:solidFill>
                  <a:srgbClr val="1D2129"/>
                </a:solidFill>
                <a:effectLst/>
                <a:highlight>
                  <a:srgbClr val="FFFFFF"/>
                </a:highlight>
                <a:latin typeface="PingFangSC-Regular"/>
              </a:rPr>
              <a:t>Datam</a:t>
            </a:r>
            <a:r>
              <a:rPr kumimoji="1" lang="zh-CN" altLang="en-US" b="0" i="0" dirty="0">
                <a:solidFill>
                  <a:srgbClr val="1D2129"/>
                </a:solidFill>
                <a:effectLst/>
                <a:highlight>
                  <a:srgbClr val="FFFFFF"/>
                </a:highlight>
                <a:latin typeface="PingFangSC-Regular"/>
              </a:rPr>
              <a:t>首先进入</a:t>
            </a:r>
            <a:r>
              <a:rPr kumimoji="1" lang="en-US" altLang="zh-CN" b="0" i="0" dirty="0" err="1">
                <a:solidFill>
                  <a:srgbClr val="1D2129"/>
                </a:solidFill>
                <a:effectLst/>
                <a:highlight>
                  <a:srgbClr val="FFFFFF"/>
                </a:highlight>
                <a:latin typeface="PingFangSC-Regular"/>
              </a:rPr>
              <a:t>datasink</a:t>
            </a:r>
            <a:r>
              <a:rPr kumimoji="1" lang="zh-CN" altLang="en-US" b="0" i="0" dirty="0">
                <a:solidFill>
                  <a:srgbClr val="1D2129"/>
                </a:solidFill>
                <a:effectLst/>
                <a:highlight>
                  <a:srgbClr val="FFFFFF"/>
                </a:highlight>
                <a:latin typeface="PingFangSC-Regular"/>
              </a:rPr>
              <a:t>，他就会持续占用内存，直到剩余的</a:t>
            </a:r>
            <a:r>
              <a:rPr kumimoji="1" lang="en-US" altLang="zh-CN" b="0" i="0" dirty="0" err="1">
                <a:solidFill>
                  <a:srgbClr val="1D2129"/>
                </a:solidFill>
                <a:effectLst/>
                <a:highlight>
                  <a:srgbClr val="FFFFFF"/>
                </a:highlight>
                <a:latin typeface="PingFangSC-Regular"/>
              </a:rPr>
              <a:t>reqn</a:t>
            </a:r>
            <a:r>
              <a:rPr kumimoji="1" lang="zh-CN" altLang="en-US" b="0" i="0" dirty="0">
                <a:solidFill>
                  <a:srgbClr val="1D2129"/>
                </a:solidFill>
                <a:effectLst/>
                <a:highlight>
                  <a:srgbClr val="FFFFFF"/>
                </a:highlight>
                <a:latin typeface="PingFangSC-Regular"/>
              </a:rPr>
              <a:t>的数据到来，才会被处理，这就会导致内存资源的浪费及其他函数触发的不及时。本文解决这种问题使用了两种机制，一种是</a:t>
            </a:r>
            <a:r>
              <a:rPr lang="zh-CN" altLang="en-US" b="0" i="0" dirty="0">
                <a:solidFill>
                  <a:srgbClr val="1D2129"/>
                </a:solidFill>
                <a:effectLst/>
                <a:highlight>
                  <a:srgbClr val="FFFFFF"/>
                </a:highlight>
                <a:latin typeface="PingFangSC-Regular"/>
              </a:rPr>
              <a:t>主动释放。一旦所有目的地</a:t>
            </a:r>
            <a:r>
              <a:rPr lang="en-US" altLang="zh-CN" b="0" i="0" dirty="0">
                <a:solidFill>
                  <a:srgbClr val="1D2129"/>
                </a:solidFill>
                <a:effectLst/>
                <a:highlight>
                  <a:srgbClr val="FFFFFF"/>
                </a:highlight>
                <a:latin typeface="PingFangSC-Regular"/>
              </a:rPr>
              <a:t>DLU </a:t>
            </a:r>
            <a:r>
              <a:rPr lang="zh-CN" altLang="en-US" b="0" i="0" dirty="0">
                <a:solidFill>
                  <a:srgbClr val="1D2129"/>
                </a:solidFill>
                <a:effectLst/>
                <a:highlight>
                  <a:srgbClr val="FFFFFF"/>
                </a:highlight>
                <a:latin typeface="PingFangSC-Regular"/>
              </a:rPr>
              <a:t>接收到数据，就可以主动从 内存中删除该中间数据，而控制流中是等整个请求完成之后。第二种是被动过期。为了进一步减少数据在内存中的占用，每条数据都被赋予一个</a:t>
            </a:r>
            <a:r>
              <a:rPr lang="en-US" altLang="zh-CN" b="0" i="0" dirty="0">
                <a:solidFill>
                  <a:srgbClr val="1D2129"/>
                </a:solidFill>
                <a:effectLst/>
                <a:highlight>
                  <a:srgbClr val="FFFFFF"/>
                </a:highlight>
                <a:latin typeface="PingFangSC-Regular"/>
              </a:rPr>
              <a:t>TTL(Time To Live)</a:t>
            </a:r>
            <a:r>
              <a:rPr lang="zh-CN" altLang="en-US" b="0" i="0" dirty="0">
                <a:solidFill>
                  <a:srgbClr val="1D2129"/>
                </a:solidFill>
                <a:effectLst/>
                <a:highlight>
                  <a:srgbClr val="FFFFFF"/>
                </a:highlight>
                <a:latin typeface="PingFangSC-Regular"/>
              </a:rPr>
              <a:t>，一旦发生超时，系统就会把他持久化到磁盘上。</a:t>
            </a:r>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22</a:t>
            </a:fld>
            <a:endParaRPr lang="en-US"/>
          </a:p>
        </p:txBody>
      </p:sp>
    </p:spTree>
    <p:extLst>
      <p:ext uri="{BB962C8B-B14F-4D97-AF65-F5344CB8AC3E}">
        <p14:creationId xmlns:p14="http://schemas.microsoft.com/office/powerpoint/2010/main" val="2217999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接下来就是实验部分</a:t>
            </a:r>
          </a:p>
        </p:txBody>
      </p:sp>
      <p:sp>
        <p:nvSpPr>
          <p:cNvPr id="4" name="灯片编号占位符 3"/>
          <p:cNvSpPr>
            <a:spLocks noGrp="1"/>
          </p:cNvSpPr>
          <p:nvPr>
            <p:ph type="sldNum" sz="quarter" idx="5"/>
          </p:nvPr>
        </p:nvSpPr>
        <p:spPr/>
        <p:txBody>
          <a:bodyPr/>
          <a:lstStyle/>
          <a:p>
            <a:fld id="{E1867718-CD55-8442-A98A-4AB47C5338C0}" type="slidenum">
              <a:rPr lang="en-US" smtClean="0"/>
              <a:t>23</a:t>
            </a:fld>
            <a:endParaRPr lang="en-US"/>
          </a:p>
        </p:txBody>
      </p:sp>
    </p:spTree>
    <p:extLst>
      <p:ext uri="{BB962C8B-B14F-4D97-AF65-F5344CB8AC3E}">
        <p14:creationId xmlns:p14="http://schemas.microsoft.com/office/powerpoint/2010/main" val="557209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本文在一个</a:t>
            </a:r>
            <a:r>
              <a:rPr kumimoji="1" lang="en-US" altLang="zh-CN" dirty="0"/>
              <a:t>5</a:t>
            </a:r>
            <a:r>
              <a:rPr kumimoji="1" lang="zh-CN" altLang="en-US" dirty="0"/>
              <a:t>节点的集群中测试系统的性能，一个节点用于生成工作流的调用，一个节点作为后端存储，还有三个节点作为工作节点。实验使用了</a:t>
            </a:r>
            <a:r>
              <a:rPr kumimoji="1" lang="en-US" altLang="zh-CN" dirty="0"/>
              <a:t>4</a:t>
            </a:r>
            <a:r>
              <a:rPr kumimoji="1" lang="zh-CN" altLang="en-US" dirty="0"/>
              <a:t>个工作流，视频处理、图像处理、数据解析以及文本分析。在之前的测试部分也是使用的这四个工作流程序。对应的</a:t>
            </a:r>
            <a:r>
              <a:rPr kumimoji="1" lang="en-US" altLang="zh-CN" dirty="0"/>
              <a:t>baseline</a:t>
            </a:r>
            <a:r>
              <a:rPr kumimoji="1" lang="zh-CN" altLang="en-US" dirty="0"/>
              <a:t>就是之前相关工作中提到的</a:t>
            </a:r>
            <a:r>
              <a:rPr kumimoji="1" lang="en-US" altLang="zh-CN" dirty="0" err="1"/>
              <a:t>FaaSFlow</a:t>
            </a:r>
            <a:r>
              <a:rPr kumimoji="1" lang="zh-CN" altLang="en-US" dirty="0"/>
              <a:t>和</a:t>
            </a:r>
            <a:r>
              <a:rPr kumimoji="1" lang="en-US" altLang="zh-CN" dirty="0"/>
              <a:t>SONIC</a:t>
            </a:r>
            <a:r>
              <a:rPr kumimoji="1" lang="zh-CN" altLang="en-US" dirty="0"/>
              <a:t>。我们通过同步和异步两种调用模式测试系统。使用这两种模式主要也是是目前用于生产状态下</a:t>
            </a:r>
            <a:r>
              <a:rPr kumimoji="1" lang="en-US" altLang="zh-CN" dirty="0"/>
              <a:t>serverless</a:t>
            </a:r>
            <a:r>
              <a:rPr kumimoji="1" lang="zh-CN" altLang="en-US" dirty="0"/>
              <a:t>平台支持的两种模式。</a:t>
            </a:r>
            <a:r>
              <a:rPr lang="zh-CN" altLang="en-US" b="0" i="0" dirty="0">
                <a:solidFill>
                  <a:srgbClr val="0D0D0D"/>
                </a:solidFill>
                <a:effectLst/>
                <a:highlight>
                  <a:srgbClr val="FFFFFF"/>
                </a:highlight>
                <a:latin typeface="Söhne"/>
              </a:rPr>
              <a:t>同步调用适合等待时间短且需要立即获取结果的场景，而异步调用则适合等待时间长或者不需要立即获取结果的场景。</a:t>
            </a:r>
            <a:endParaRPr kumimoji="1" lang="en-US" altLang="zh-CN" dirty="0"/>
          </a:p>
        </p:txBody>
      </p:sp>
      <p:sp>
        <p:nvSpPr>
          <p:cNvPr id="4" name="灯片编号占位符 3"/>
          <p:cNvSpPr>
            <a:spLocks noGrp="1"/>
          </p:cNvSpPr>
          <p:nvPr>
            <p:ph type="sldNum" sz="quarter" idx="5"/>
          </p:nvPr>
        </p:nvSpPr>
        <p:spPr/>
        <p:txBody>
          <a:bodyPr/>
          <a:lstStyle/>
          <a:p>
            <a:fld id="{E1867718-CD55-8442-A98A-4AB47C5338C0}" type="slidenum">
              <a:rPr lang="en-US" smtClean="0"/>
              <a:t>24</a:t>
            </a:fld>
            <a:endParaRPr lang="en-US"/>
          </a:p>
        </p:txBody>
      </p:sp>
    </p:spTree>
    <p:extLst>
      <p:ext uri="{BB962C8B-B14F-4D97-AF65-F5344CB8AC3E}">
        <p14:creationId xmlns:p14="http://schemas.microsoft.com/office/powerpoint/2010/main" val="2057925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首先我们来看在不同负载下，各个系统的延迟及吞吐量。</a:t>
            </a:r>
            <a:endParaRPr kumimoji="1" lang="en-US" altLang="zh-CN" dirty="0"/>
          </a:p>
          <a:p>
            <a:r>
              <a:rPr kumimoji="1" lang="zh-CN" altLang="en-US" dirty="0"/>
              <a:t>左图显示的是异步模式下，各系统的内存占有以及端对端的延迟，可以看到</a:t>
            </a:r>
            <a:r>
              <a:rPr kumimoji="1" lang="en-US" altLang="zh-CN" dirty="0" err="1"/>
              <a:t>Dataflower</a:t>
            </a:r>
            <a:r>
              <a:rPr kumimoji="1" lang="zh-CN" altLang="en-US" dirty="0"/>
              <a:t>的在不同工作流的内存占用及端对端的延迟都有较好提升。</a:t>
            </a:r>
            <a:endParaRPr kumimoji="1" lang="en-US" altLang="zh-CN" dirty="0"/>
          </a:p>
          <a:p>
            <a:r>
              <a:rPr kumimoji="1" lang="zh-CN" altLang="en-US" dirty="0"/>
              <a:t>右图则表示同步模式下，各系统的处理不同</a:t>
            </a:r>
            <a:r>
              <a:rPr kumimoji="1" lang="en-US" altLang="zh-CN" dirty="0"/>
              <a:t>workflow</a:t>
            </a:r>
            <a:r>
              <a:rPr kumimoji="1" lang="zh-CN" altLang="en-US" dirty="0"/>
              <a:t>的吞吐量，</a:t>
            </a:r>
            <a:r>
              <a:rPr kumimoji="1" lang="en-US" altLang="zh-CN" dirty="0" err="1"/>
              <a:t>Dataflower</a:t>
            </a:r>
            <a:r>
              <a:rPr kumimoji="1" lang="zh-CN" altLang="en-US" dirty="0"/>
              <a:t>的吞吐量均是最高。</a:t>
            </a:r>
          </a:p>
        </p:txBody>
      </p:sp>
      <p:sp>
        <p:nvSpPr>
          <p:cNvPr id="4" name="灯片编号占位符 3"/>
          <p:cNvSpPr>
            <a:spLocks noGrp="1"/>
          </p:cNvSpPr>
          <p:nvPr>
            <p:ph type="sldNum" sz="quarter" idx="5"/>
          </p:nvPr>
        </p:nvSpPr>
        <p:spPr/>
        <p:txBody>
          <a:bodyPr/>
          <a:lstStyle/>
          <a:p>
            <a:fld id="{E1867718-CD55-8442-A98A-4AB47C5338C0}" type="slidenum">
              <a:rPr lang="en-US" smtClean="0"/>
              <a:t>25</a:t>
            </a:fld>
            <a:endParaRPr lang="en-US"/>
          </a:p>
        </p:txBody>
      </p:sp>
    </p:spTree>
    <p:extLst>
      <p:ext uri="{BB962C8B-B14F-4D97-AF65-F5344CB8AC3E}">
        <p14:creationId xmlns:p14="http://schemas.microsoft.com/office/powerpoint/2010/main" val="1343620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上述的测试是从整体测试系统，接着作者</a:t>
            </a:r>
            <a:r>
              <a:rPr kumimoji="1" lang="zh-CN" altLang="en-US" b="0" i="0" dirty="0">
                <a:solidFill>
                  <a:srgbClr val="1D2129"/>
                </a:solidFill>
                <a:effectLst/>
                <a:highlight>
                  <a:srgbClr val="FFFFFF"/>
                </a:highlight>
                <a:latin typeface="PingFangSC-Regular"/>
              </a:rPr>
              <a:t>通过比较有无负载感知的</a:t>
            </a:r>
            <a:r>
              <a:rPr kumimoji="1" lang="en-US" altLang="zh-CN" b="0" i="0" dirty="0" err="1">
                <a:solidFill>
                  <a:srgbClr val="1D2129"/>
                </a:solidFill>
                <a:effectLst/>
                <a:highlight>
                  <a:srgbClr val="FFFFFF"/>
                </a:highlight>
                <a:latin typeface="PingFangSC-Regular"/>
              </a:rPr>
              <a:t>Dataflower</a:t>
            </a:r>
            <a:r>
              <a:rPr kumimoji="1" lang="zh-CN" altLang="en-US" b="0" i="0" dirty="0">
                <a:solidFill>
                  <a:srgbClr val="1D2129"/>
                </a:solidFill>
                <a:effectLst/>
                <a:highlight>
                  <a:srgbClr val="FFFFFF"/>
                </a:highlight>
                <a:latin typeface="PingFangSC-Regular"/>
              </a:rPr>
              <a:t>的吞吐量来测试</a:t>
            </a:r>
            <a:r>
              <a:rPr lang="zh-CN" altLang="en-US" b="0" i="0" dirty="0">
                <a:solidFill>
                  <a:srgbClr val="1D2129"/>
                </a:solidFill>
                <a:effectLst/>
                <a:highlight>
                  <a:srgbClr val="FFFFFF"/>
                </a:highlight>
                <a:latin typeface="PingFangSC-Regular"/>
              </a:rPr>
              <a:t>压力感知缩放</a:t>
            </a:r>
            <a:r>
              <a:rPr kumimoji="1" lang="zh-CN" altLang="en-US" b="0" i="0" dirty="0">
                <a:solidFill>
                  <a:srgbClr val="1D2129"/>
                </a:solidFill>
                <a:effectLst/>
                <a:highlight>
                  <a:srgbClr val="FFFFFF"/>
                </a:highlight>
                <a:latin typeface="PingFangSC-Regular"/>
              </a:rPr>
              <a:t>的作用，可以看到拥有</a:t>
            </a:r>
            <a:r>
              <a:rPr lang="zh-CN" altLang="en-US" b="0" i="0" dirty="0">
                <a:solidFill>
                  <a:srgbClr val="1D2129"/>
                </a:solidFill>
                <a:effectLst/>
                <a:highlight>
                  <a:srgbClr val="FFFFFF"/>
                </a:highlight>
                <a:latin typeface="PingFangSC-Regular"/>
              </a:rPr>
              <a:t>压力感知的系统的吞吐量是明显高于</a:t>
            </a:r>
            <a:r>
              <a:rPr kumimoji="1" lang="zh-CN" altLang="en-US" b="0" i="0" dirty="0">
                <a:solidFill>
                  <a:srgbClr val="1D2129"/>
                </a:solidFill>
                <a:effectLst/>
                <a:highlight>
                  <a:srgbClr val="FFFFFF"/>
                </a:highlight>
                <a:latin typeface="PingFangSC-Regular"/>
              </a:rPr>
              <a:t>没有</a:t>
            </a:r>
            <a:r>
              <a:rPr lang="zh-CN" altLang="en-US" b="0" i="0" dirty="0">
                <a:solidFill>
                  <a:srgbClr val="1D2129"/>
                </a:solidFill>
                <a:effectLst/>
                <a:highlight>
                  <a:srgbClr val="FFFFFF"/>
                </a:highlight>
                <a:latin typeface="PingFangSC-Regular"/>
              </a:rPr>
              <a:t>压力感知的系统的吞吐量。</a:t>
            </a:r>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26</a:t>
            </a:fld>
            <a:endParaRPr lang="en-US"/>
          </a:p>
        </p:txBody>
      </p:sp>
    </p:spTree>
    <p:extLst>
      <p:ext uri="{BB962C8B-B14F-4D97-AF65-F5344CB8AC3E}">
        <p14:creationId xmlns:p14="http://schemas.microsoft.com/office/powerpoint/2010/main" val="287996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接着作者做了在不同系统下，同一个应用中各个函数触发的时间，从图</a:t>
            </a:r>
            <a:r>
              <a:rPr kumimoji="1" lang="en-US" altLang="zh-CN" dirty="0"/>
              <a:t>13</a:t>
            </a:r>
            <a:r>
              <a:rPr kumimoji="1" lang="zh-CN" altLang="en-US" dirty="0"/>
              <a:t>可以发现工作流总共时间及各个函数触发的时间均获得提升。</a:t>
            </a:r>
            <a:endParaRPr kumimoji="1" lang="en-US" altLang="zh-CN" dirty="0"/>
          </a:p>
          <a:p>
            <a:r>
              <a:rPr kumimoji="1" lang="zh-CN" altLang="en-US" dirty="0"/>
              <a:t>然后由于作者还做了实验来比较</a:t>
            </a:r>
            <a:r>
              <a:rPr kumimoji="1" lang="en-US" altLang="zh-CN" dirty="0" err="1"/>
              <a:t>Dataflower</a:t>
            </a:r>
            <a:r>
              <a:rPr kumimoji="1" lang="zh-CN" altLang="en-US" dirty="0"/>
              <a:t>和</a:t>
            </a:r>
            <a:r>
              <a:rPr kumimoji="1" lang="en-US" altLang="zh-CN" dirty="0" err="1"/>
              <a:t>Faasflow</a:t>
            </a:r>
            <a:r>
              <a:rPr kumimoji="1" lang="zh-CN" altLang="en-US" dirty="0"/>
              <a:t>中缓存数据的性能，作者通过比较</a:t>
            </a:r>
            <a:r>
              <a:rPr kumimoji="1" lang="en-US" altLang="zh-CN" dirty="0" err="1"/>
              <a:t>Dataflower</a:t>
            </a:r>
            <a:r>
              <a:rPr kumimoji="1" lang="zh-CN" altLang="en-US" dirty="0"/>
              <a:t>和</a:t>
            </a:r>
            <a:r>
              <a:rPr kumimoji="1" lang="en-US" altLang="zh-CN" dirty="0" err="1"/>
              <a:t>FaaSFlow</a:t>
            </a:r>
            <a:r>
              <a:rPr kumimoji="1" lang="zh-CN" altLang="en-US" dirty="0"/>
              <a:t>用来缓存数据内存占用，可以看到在大多数</a:t>
            </a:r>
            <a:r>
              <a:rPr kumimoji="1" lang="en-US" altLang="zh-CN" dirty="0"/>
              <a:t>workflow</a:t>
            </a:r>
            <a:r>
              <a:rPr kumimoji="1" lang="zh-CN" altLang="en-US" dirty="0"/>
              <a:t>中</a:t>
            </a:r>
            <a:r>
              <a:rPr kumimoji="1" lang="en-US" altLang="zh-CN" dirty="0" err="1"/>
              <a:t>Dataflower</a:t>
            </a:r>
            <a:r>
              <a:rPr kumimoji="1" lang="zh-CN" altLang="en-US" dirty="0"/>
              <a:t>可以明显减少内存的使用。</a:t>
            </a:r>
          </a:p>
        </p:txBody>
      </p:sp>
      <p:sp>
        <p:nvSpPr>
          <p:cNvPr id="4" name="灯片编号占位符 3"/>
          <p:cNvSpPr>
            <a:spLocks noGrp="1"/>
          </p:cNvSpPr>
          <p:nvPr>
            <p:ph type="sldNum" sz="quarter" idx="5"/>
          </p:nvPr>
        </p:nvSpPr>
        <p:spPr/>
        <p:txBody>
          <a:bodyPr/>
          <a:lstStyle/>
          <a:p>
            <a:fld id="{E1867718-CD55-8442-A98A-4AB47C5338C0}" type="slidenum">
              <a:rPr lang="en-US" smtClean="0"/>
              <a:t>27</a:t>
            </a:fld>
            <a:endParaRPr lang="en-US"/>
          </a:p>
        </p:txBody>
      </p:sp>
    </p:spTree>
    <p:extLst>
      <p:ext uri="{BB962C8B-B14F-4D97-AF65-F5344CB8AC3E}">
        <p14:creationId xmlns:p14="http://schemas.microsoft.com/office/powerpoint/2010/main" val="78276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然后作者做了不同系统处理突发负载的能力，作者设置了负载为</a:t>
            </a:r>
            <a:r>
              <a:rPr kumimoji="1" lang="en-US" altLang="zh-CN" dirty="0"/>
              <a:t>2</a:t>
            </a:r>
            <a:r>
              <a:rPr kumimoji="1" lang="zh-CN" altLang="en-US" dirty="0"/>
              <a:t>分钟</a:t>
            </a:r>
            <a:r>
              <a:rPr kumimoji="1" lang="en-US" altLang="zh-CN" dirty="0"/>
              <a:t>110</a:t>
            </a:r>
            <a:r>
              <a:rPr kumimoji="1" lang="zh-CN" altLang="en-US" dirty="0"/>
              <a:t>次请求，可以看到</a:t>
            </a:r>
            <a:r>
              <a:rPr kumimoji="1" lang="en-US" altLang="zh-CN" dirty="0" err="1"/>
              <a:t>Dataflower</a:t>
            </a:r>
            <a:r>
              <a:rPr kumimoji="1" lang="zh-CN" altLang="en-US" dirty="0"/>
              <a:t>的延迟大部分存在</a:t>
            </a:r>
            <a:r>
              <a:rPr kumimoji="1" lang="en-US" altLang="zh-CN" dirty="0"/>
              <a:t>0.5s-0.75</a:t>
            </a:r>
            <a:r>
              <a:rPr kumimoji="1" lang="zh-CN" altLang="en-US" dirty="0"/>
              <a:t>之间，并且其标准差也不大。</a:t>
            </a:r>
          </a:p>
        </p:txBody>
      </p:sp>
      <p:sp>
        <p:nvSpPr>
          <p:cNvPr id="4" name="灯片编号占位符 3"/>
          <p:cNvSpPr>
            <a:spLocks noGrp="1"/>
          </p:cNvSpPr>
          <p:nvPr>
            <p:ph type="sldNum" sz="quarter" idx="5"/>
          </p:nvPr>
        </p:nvSpPr>
        <p:spPr/>
        <p:txBody>
          <a:bodyPr/>
          <a:lstStyle/>
          <a:p>
            <a:fld id="{E1867718-CD55-8442-A98A-4AB47C5338C0}" type="slidenum">
              <a:rPr lang="en-US" smtClean="0"/>
              <a:t>28</a:t>
            </a:fld>
            <a:endParaRPr lang="en-US"/>
          </a:p>
        </p:txBody>
      </p:sp>
    </p:spTree>
    <p:extLst>
      <p:ext uri="{BB962C8B-B14F-4D97-AF65-F5344CB8AC3E}">
        <p14:creationId xmlns:p14="http://schemas.microsoft.com/office/powerpoint/2010/main" val="173982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然后作者测试了系统的泛化性，即系统在处理不同工作流结构及输入数据大小不同时的延迟和吞吐量，第一个图通过改变扇入扇出分支数来改变</a:t>
            </a:r>
            <a:r>
              <a:rPr kumimoji="1" lang="en-US" altLang="zh-CN" dirty="0"/>
              <a:t>workflow</a:t>
            </a:r>
            <a:r>
              <a:rPr kumimoji="1" lang="zh-CN" altLang="en-US" dirty="0"/>
              <a:t>的结构，第二个就是改变输入数据大小，实验显示本文的系统相比于其他系统也是能够很好的适应不同的工作流结构。</a:t>
            </a:r>
          </a:p>
        </p:txBody>
      </p:sp>
      <p:sp>
        <p:nvSpPr>
          <p:cNvPr id="4" name="灯片编号占位符 3"/>
          <p:cNvSpPr>
            <a:spLocks noGrp="1"/>
          </p:cNvSpPr>
          <p:nvPr>
            <p:ph type="sldNum" sz="quarter" idx="5"/>
          </p:nvPr>
        </p:nvSpPr>
        <p:spPr/>
        <p:txBody>
          <a:bodyPr/>
          <a:lstStyle/>
          <a:p>
            <a:fld id="{E1867718-CD55-8442-A98A-4AB47C5338C0}" type="slidenum">
              <a:rPr lang="en-US" smtClean="0"/>
              <a:t>29</a:t>
            </a:fld>
            <a:endParaRPr lang="en-US"/>
          </a:p>
        </p:txBody>
      </p:sp>
    </p:spTree>
    <p:extLst>
      <p:ext uri="{BB962C8B-B14F-4D97-AF65-F5344CB8AC3E}">
        <p14:creationId xmlns:p14="http://schemas.microsoft.com/office/powerpoint/2010/main" val="156488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首先是这篇文章的背景</a:t>
            </a:r>
          </a:p>
        </p:txBody>
      </p:sp>
      <p:sp>
        <p:nvSpPr>
          <p:cNvPr id="4" name="灯片编号占位符 3"/>
          <p:cNvSpPr>
            <a:spLocks noGrp="1"/>
          </p:cNvSpPr>
          <p:nvPr>
            <p:ph type="sldNum" sz="quarter" idx="5"/>
          </p:nvPr>
        </p:nvSpPr>
        <p:spPr/>
        <p:txBody>
          <a:bodyPr/>
          <a:lstStyle/>
          <a:p>
            <a:fld id="{E1867718-CD55-8442-A98A-4AB47C5338C0}" type="slidenum">
              <a:rPr lang="en-US" smtClean="0"/>
              <a:t>3</a:t>
            </a:fld>
            <a:endParaRPr lang="en-US"/>
          </a:p>
        </p:txBody>
      </p:sp>
    </p:spTree>
    <p:extLst>
      <p:ext uri="{BB962C8B-B14F-4D97-AF65-F5344CB8AC3E}">
        <p14:creationId xmlns:p14="http://schemas.microsoft.com/office/powerpoint/2010/main" val="3625260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着作者提到一个点，就是。当并行运行的函数数量很少时，通过增加容器的数量，无法减少响应延迟。在这种情况下，增加分配给每个容器的资源可能会提高性能。作者同时测试了容器扩缩容对系统的影响，从图中可以看到随着容器资源的扩大，</a:t>
            </a:r>
            <a:r>
              <a:rPr kumimoji="1" lang="en-US" altLang="zh-CN" dirty="0" err="1"/>
              <a:t>Dataflower</a:t>
            </a:r>
            <a:r>
              <a:rPr kumimoji="1" lang="zh-CN" altLang="en-US" dirty="0"/>
              <a:t>和</a:t>
            </a:r>
            <a:r>
              <a:rPr kumimoji="1" lang="en-US" altLang="zh-CN" dirty="0"/>
              <a:t>SONICZ</a:t>
            </a:r>
            <a:r>
              <a:rPr kumimoji="1" lang="zh-CN" altLang="en-US" dirty="0"/>
              <a:t>能够从中收益，而</a:t>
            </a:r>
            <a:r>
              <a:rPr kumimoji="1" lang="en-US" altLang="zh-CN" dirty="0" err="1"/>
              <a:t>Faasflow</a:t>
            </a:r>
            <a:r>
              <a:rPr kumimoji="1" lang="zh-CN" altLang="en-US" dirty="0"/>
              <a:t>却无法明显提升性能，因为</a:t>
            </a:r>
            <a:r>
              <a:rPr kumimoji="1" lang="en-US" altLang="zh-CN" dirty="0" err="1"/>
              <a:t>Faasflow</a:t>
            </a:r>
            <a:r>
              <a:rPr kumimoji="1" lang="zh-CN" altLang="en-US" dirty="0"/>
              <a:t>后使用到后端存储，而其他两个都会采用直接通信的方式。</a:t>
            </a:r>
          </a:p>
        </p:txBody>
      </p:sp>
      <p:sp>
        <p:nvSpPr>
          <p:cNvPr id="4" name="灯片编号占位符 3"/>
          <p:cNvSpPr>
            <a:spLocks noGrp="1"/>
          </p:cNvSpPr>
          <p:nvPr>
            <p:ph type="sldNum" sz="quarter" idx="5"/>
          </p:nvPr>
        </p:nvSpPr>
        <p:spPr/>
        <p:txBody>
          <a:bodyPr/>
          <a:lstStyle/>
          <a:p>
            <a:fld id="{E1867718-CD55-8442-A98A-4AB47C5338C0}" type="slidenum">
              <a:rPr lang="en-US" smtClean="0"/>
              <a:t>30</a:t>
            </a:fld>
            <a:endParaRPr lang="en-US"/>
          </a:p>
        </p:txBody>
      </p:sp>
    </p:spTree>
    <p:extLst>
      <p:ext uri="{BB962C8B-B14F-4D97-AF65-F5344CB8AC3E}">
        <p14:creationId xmlns:p14="http://schemas.microsoft.com/office/powerpoint/2010/main" val="2110690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然后在生产部署中，多个无服务器工作流可能会在同一节点集上共同运行。于是我们做了一个实验在拥有三个工作节点的集群上同时运行四个</a:t>
            </a:r>
            <a:r>
              <a:rPr kumimoji="1" lang="en-US" altLang="zh-CN" dirty="0"/>
              <a:t>workflow</a:t>
            </a:r>
            <a:r>
              <a:rPr kumimoji="1" lang="zh-CN" altLang="en-US" dirty="0"/>
              <a:t>来评估不同系统的性能。可以看在不同负载下，</a:t>
            </a:r>
            <a:r>
              <a:rPr kumimoji="1" lang="en-US" altLang="zh-CN" dirty="0" err="1"/>
              <a:t>Dataflower</a:t>
            </a:r>
            <a:r>
              <a:rPr kumimoji="1" lang="zh-CN" altLang="en-US" dirty="0"/>
              <a:t>相比于其他两个系统也是能很好的适应这种多个工作流共同运行的的场景</a:t>
            </a:r>
          </a:p>
        </p:txBody>
      </p:sp>
      <p:sp>
        <p:nvSpPr>
          <p:cNvPr id="4" name="灯片编号占位符 3"/>
          <p:cNvSpPr>
            <a:spLocks noGrp="1"/>
          </p:cNvSpPr>
          <p:nvPr>
            <p:ph type="sldNum" sz="quarter" idx="5"/>
          </p:nvPr>
        </p:nvSpPr>
        <p:spPr/>
        <p:txBody>
          <a:bodyPr/>
          <a:lstStyle/>
          <a:p>
            <a:fld id="{E1867718-CD55-8442-A98A-4AB47C5338C0}" type="slidenum">
              <a:rPr lang="en-US" smtClean="0"/>
              <a:t>31</a:t>
            </a:fld>
            <a:endParaRPr lang="en-US"/>
          </a:p>
        </p:txBody>
      </p:sp>
    </p:spTree>
    <p:extLst>
      <p:ext uri="{BB962C8B-B14F-4D97-AF65-F5344CB8AC3E}">
        <p14:creationId xmlns:p14="http://schemas.microsoft.com/office/powerpoint/2010/main" val="2532134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最后作者提出</a:t>
            </a:r>
            <a:r>
              <a:rPr kumimoji="1" lang="en-US" altLang="zh-CN" dirty="0" err="1"/>
              <a:t>Dataflower</a:t>
            </a:r>
            <a:r>
              <a:rPr kumimoji="1" lang="zh-CN" altLang="en-US" dirty="0"/>
              <a:t>可以用于</a:t>
            </a:r>
            <a:r>
              <a:rPr kumimoji="1" lang="en-US" altLang="zh-CN" dirty="0"/>
              <a:t>stateful</a:t>
            </a:r>
            <a:r>
              <a:rPr kumimoji="1" lang="zh-CN" altLang="en-US" dirty="0"/>
              <a:t>函数的执行，对比的对象是</a:t>
            </a:r>
            <a:r>
              <a:rPr kumimoji="1" lang="en-US" altLang="zh-CN" dirty="0"/>
              <a:t>state machine</a:t>
            </a:r>
            <a:r>
              <a:rPr kumimoji="1" lang="zh-CN" altLang="en-US" dirty="0"/>
              <a:t>（</a:t>
            </a:r>
            <a:r>
              <a:rPr kumimoji="1" lang="en-US" altLang="zh-CN" dirty="0"/>
              <a:t>AWS</a:t>
            </a:r>
            <a:r>
              <a:rPr kumimoji="1" lang="zh-CN" altLang="en-US" dirty="0"/>
              <a:t>的用来实现</a:t>
            </a:r>
            <a:r>
              <a:rPr kumimoji="1" lang="en-US" altLang="zh-CN" dirty="0"/>
              <a:t>stateful serverless </a:t>
            </a:r>
            <a:r>
              <a:rPr kumimoji="1" lang="zh-CN" altLang="en-US" dirty="0"/>
              <a:t>工作流）。可以看到在一些</a:t>
            </a:r>
            <a:r>
              <a:rPr kumimoji="1" lang="en-US" altLang="zh-CN" dirty="0"/>
              <a:t>workflow</a:t>
            </a:r>
            <a:r>
              <a:rPr kumimoji="1" lang="zh-CN" altLang="en-US" dirty="0"/>
              <a:t>中，相比</a:t>
            </a:r>
            <a:r>
              <a:rPr kumimoji="1" lang="en-US" altLang="zh-CN" dirty="0"/>
              <a:t>state machine</a:t>
            </a:r>
            <a:r>
              <a:rPr kumimoji="1" lang="zh-CN" altLang="en-US" dirty="0"/>
              <a:t>，</a:t>
            </a:r>
            <a:r>
              <a:rPr kumimoji="1" lang="en-US" altLang="zh-CN" dirty="0" err="1"/>
              <a:t>DataFlower</a:t>
            </a:r>
            <a:r>
              <a:rPr kumimoji="1" lang="zh-CN" altLang="en-US" dirty="0"/>
              <a:t>减少了部分的中间状态传输的时间。</a:t>
            </a:r>
          </a:p>
        </p:txBody>
      </p:sp>
      <p:sp>
        <p:nvSpPr>
          <p:cNvPr id="4" name="灯片编号占位符 3"/>
          <p:cNvSpPr>
            <a:spLocks noGrp="1"/>
          </p:cNvSpPr>
          <p:nvPr>
            <p:ph type="sldNum" sz="quarter" idx="5"/>
          </p:nvPr>
        </p:nvSpPr>
        <p:spPr/>
        <p:txBody>
          <a:bodyPr/>
          <a:lstStyle/>
          <a:p>
            <a:fld id="{E1867718-CD55-8442-A98A-4AB47C5338C0}" type="slidenum">
              <a:rPr lang="en-US" smtClean="0"/>
              <a:t>32</a:t>
            </a:fld>
            <a:endParaRPr lang="en-US"/>
          </a:p>
        </p:txBody>
      </p:sp>
    </p:spTree>
    <p:extLst>
      <p:ext uri="{BB962C8B-B14F-4D97-AF65-F5344CB8AC3E}">
        <p14:creationId xmlns:p14="http://schemas.microsoft.com/office/powerpoint/2010/main" val="1480811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最后就是总结部分</a:t>
            </a:r>
          </a:p>
        </p:txBody>
      </p:sp>
      <p:sp>
        <p:nvSpPr>
          <p:cNvPr id="4" name="灯片编号占位符 3"/>
          <p:cNvSpPr>
            <a:spLocks noGrp="1"/>
          </p:cNvSpPr>
          <p:nvPr>
            <p:ph type="sldNum" sz="quarter" idx="5"/>
          </p:nvPr>
        </p:nvSpPr>
        <p:spPr/>
        <p:txBody>
          <a:bodyPr/>
          <a:lstStyle/>
          <a:p>
            <a:fld id="{E1867718-CD55-8442-A98A-4AB47C5338C0}" type="slidenum">
              <a:rPr lang="en-US" smtClean="0"/>
              <a:t>33</a:t>
            </a:fld>
            <a:endParaRPr lang="en-US"/>
          </a:p>
        </p:txBody>
      </p:sp>
    </p:spTree>
    <p:extLst>
      <p:ext uri="{BB962C8B-B14F-4D97-AF65-F5344CB8AC3E}">
        <p14:creationId xmlns:p14="http://schemas.microsoft.com/office/powerpoint/2010/main" val="3618530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60607"/>
                </a:solidFill>
                <a:effectLst/>
                <a:highlight>
                  <a:srgbClr val="FFFFFF"/>
                </a:highlight>
                <a:latin typeface="-apple-system"/>
              </a:rPr>
              <a:t>这篇论文提出了一个名叫</a:t>
            </a:r>
            <a:r>
              <a:rPr lang="en-US" altLang="zh-CN" b="0" i="0" dirty="0" err="1">
                <a:solidFill>
                  <a:srgbClr val="060607"/>
                </a:solidFill>
                <a:effectLst/>
                <a:highlight>
                  <a:srgbClr val="FFFFFF"/>
                </a:highlight>
                <a:latin typeface="-apple-system"/>
              </a:rPr>
              <a:t>DataFlower</a:t>
            </a:r>
            <a:r>
              <a:rPr lang="zh-CN" altLang="en-US" b="0" i="0" dirty="0">
                <a:solidFill>
                  <a:srgbClr val="060607"/>
                </a:solidFill>
                <a:effectLst/>
                <a:highlight>
                  <a:srgbClr val="FFFFFF"/>
                </a:highlight>
                <a:latin typeface="-apple-system"/>
              </a:rPr>
              <a:t>的系统，这是一种基于数据流范式的无服务器工作流的的方案。</a:t>
            </a:r>
            <a:endParaRPr lang="en-US" altLang="zh-CN" b="0" i="0" dirty="0">
              <a:solidFill>
                <a:srgbClr val="060607"/>
              </a:solidFill>
              <a:effectLst/>
              <a:highlight>
                <a:srgbClr val="FFFFFF"/>
              </a:highlight>
              <a:latin typeface="-apple-system"/>
            </a:endParaRPr>
          </a:p>
          <a:p>
            <a:r>
              <a:rPr lang="zh-CN" altLang="en-US" b="0" i="0" dirty="0">
                <a:solidFill>
                  <a:srgbClr val="060607"/>
                </a:solidFill>
                <a:effectLst/>
                <a:highlight>
                  <a:srgbClr val="FFFFFF"/>
                </a:highlight>
                <a:latin typeface="-apple-system"/>
              </a:rPr>
              <a:t>在</a:t>
            </a:r>
            <a:r>
              <a:rPr lang="en-US" altLang="zh-CN" b="0" i="0" dirty="0" err="1">
                <a:solidFill>
                  <a:srgbClr val="060607"/>
                </a:solidFill>
                <a:effectLst/>
                <a:highlight>
                  <a:srgbClr val="FFFFFF"/>
                </a:highlight>
                <a:latin typeface="-apple-system"/>
              </a:rPr>
              <a:t>Dataflower</a:t>
            </a:r>
            <a:r>
              <a:rPr lang="zh-CN" altLang="en-US" b="0" i="0" dirty="0">
                <a:solidFill>
                  <a:srgbClr val="060607"/>
                </a:solidFill>
                <a:effectLst/>
                <a:highlight>
                  <a:srgbClr val="FFFFFF"/>
                </a:highlight>
                <a:latin typeface="-apple-system"/>
              </a:rPr>
              <a:t>系统中，运行函数被抽象为</a:t>
            </a:r>
            <a:r>
              <a:rPr lang="en-US" altLang="zh-CN" b="0" i="0" dirty="0">
                <a:solidFill>
                  <a:srgbClr val="060607"/>
                </a:solidFill>
                <a:effectLst/>
                <a:highlight>
                  <a:srgbClr val="FFFFFF"/>
                </a:highlight>
                <a:latin typeface="-apple-system"/>
              </a:rPr>
              <a:t>FLU</a:t>
            </a:r>
            <a:r>
              <a:rPr lang="zh-CN" altLang="en-US" b="0" i="0" dirty="0">
                <a:solidFill>
                  <a:srgbClr val="060607"/>
                </a:solidFill>
                <a:effectLst/>
                <a:highlight>
                  <a:srgbClr val="FFFFFF"/>
                </a:highlight>
                <a:latin typeface="-apple-system"/>
              </a:rPr>
              <a:t>（功能逻辑单元）和</a:t>
            </a:r>
            <a:r>
              <a:rPr lang="en-US" altLang="zh-CN" b="0" i="0" dirty="0">
                <a:solidFill>
                  <a:srgbClr val="060607"/>
                </a:solidFill>
                <a:effectLst/>
                <a:highlight>
                  <a:srgbClr val="FFFFFF"/>
                </a:highlight>
                <a:latin typeface="-apple-system"/>
              </a:rPr>
              <a:t>DLU</a:t>
            </a:r>
            <a:r>
              <a:rPr lang="zh-CN" altLang="en-US" b="0" i="0" dirty="0">
                <a:solidFill>
                  <a:srgbClr val="060607"/>
                </a:solidFill>
                <a:effectLst/>
                <a:highlight>
                  <a:srgbClr val="FFFFFF"/>
                </a:highlight>
                <a:latin typeface="-apple-system"/>
              </a:rPr>
              <a:t>（数据逻辑单元）。</a:t>
            </a:r>
            <a:r>
              <a:rPr lang="en-US" altLang="zh-CN" b="0" i="0" dirty="0">
                <a:solidFill>
                  <a:srgbClr val="060607"/>
                </a:solidFill>
                <a:effectLst/>
                <a:highlight>
                  <a:srgbClr val="FFFFFF"/>
                </a:highlight>
                <a:latin typeface="-apple-system"/>
              </a:rPr>
              <a:t>FLU</a:t>
            </a:r>
            <a:r>
              <a:rPr lang="zh-CN" altLang="en-US" b="0" i="0" dirty="0">
                <a:solidFill>
                  <a:srgbClr val="060607"/>
                </a:solidFill>
                <a:effectLst/>
                <a:highlight>
                  <a:srgbClr val="FFFFFF"/>
                </a:highlight>
                <a:latin typeface="-apple-system"/>
              </a:rPr>
              <a:t>负责处理函数计算，而</a:t>
            </a:r>
            <a:r>
              <a:rPr lang="en-US" altLang="zh-CN" b="0" i="0" dirty="0">
                <a:solidFill>
                  <a:srgbClr val="060607"/>
                </a:solidFill>
                <a:effectLst/>
                <a:highlight>
                  <a:srgbClr val="FFFFFF"/>
                </a:highlight>
                <a:latin typeface="-apple-system"/>
              </a:rPr>
              <a:t>DLU</a:t>
            </a:r>
            <a:r>
              <a:rPr lang="zh-CN" altLang="en-US" b="0" i="0" dirty="0">
                <a:solidFill>
                  <a:srgbClr val="060607"/>
                </a:solidFill>
                <a:effectLst/>
                <a:highlight>
                  <a:srgbClr val="FFFFFF"/>
                </a:highlight>
                <a:latin typeface="-apple-system"/>
              </a:rPr>
              <a:t>进行数据传递。</a:t>
            </a:r>
            <a:endParaRPr lang="en-US" altLang="zh-CN" b="0" i="0" dirty="0">
              <a:solidFill>
                <a:srgbClr val="060607"/>
              </a:solidFill>
              <a:effectLst/>
              <a:highlight>
                <a:srgbClr val="FFFFFF"/>
              </a:highlight>
              <a:latin typeface="-apple-system"/>
            </a:endParaRPr>
          </a:p>
          <a:p>
            <a:r>
              <a:rPr lang="zh-CN" altLang="en-US" b="0" i="0" dirty="0">
                <a:solidFill>
                  <a:srgbClr val="060607"/>
                </a:solidFill>
                <a:effectLst/>
                <a:highlight>
                  <a:srgbClr val="FFFFFF"/>
                </a:highlight>
                <a:latin typeface="-apple-system"/>
              </a:rPr>
              <a:t>同时本文提出了一种主机容器协同通信机制，以最小化通信开销。</a:t>
            </a:r>
            <a:endParaRPr lang="en-US" altLang="zh-CN" b="0" i="0" dirty="0">
              <a:solidFill>
                <a:srgbClr val="060607"/>
              </a:solidFill>
              <a:effectLst/>
              <a:highlight>
                <a:srgbClr val="FFFFFF"/>
              </a:highlight>
              <a:latin typeface="-apple-system"/>
            </a:endParaRPr>
          </a:p>
          <a:p>
            <a:r>
              <a:rPr kumimoji="1" lang="zh-CN" altLang="en-US" b="0" i="0" dirty="0">
                <a:solidFill>
                  <a:srgbClr val="060607"/>
                </a:solidFill>
                <a:effectLst/>
                <a:highlight>
                  <a:srgbClr val="FFFFFF"/>
                </a:highlight>
                <a:latin typeface="-apple-system"/>
              </a:rPr>
              <a:t>我认为本文的设计角度还是比较新颖的，他运行的函数将逻辑计算与数据传输进行解耦。并且本文的实验非常完备，他几乎针对所有的设计都有其实验。</a:t>
            </a:r>
            <a:endParaRPr kumimoji="1" lang="en-US" altLang="zh-CN" b="0" i="0" dirty="0">
              <a:solidFill>
                <a:srgbClr val="060607"/>
              </a:solidFill>
              <a:effectLst/>
              <a:highlight>
                <a:srgbClr val="FFFFFF"/>
              </a:highlight>
              <a:latin typeface="-apple-system"/>
            </a:endParaRPr>
          </a:p>
          <a:p>
            <a:r>
              <a:rPr kumimoji="1" lang="zh-CN" altLang="en-US" b="0" i="0" dirty="0">
                <a:solidFill>
                  <a:srgbClr val="060607"/>
                </a:solidFill>
                <a:effectLst/>
                <a:highlight>
                  <a:srgbClr val="FFFFFF"/>
                </a:highlight>
                <a:latin typeface="-apple-system"/>
              </a:rPr>
              <a:t>最后就是我的一些想法，首先是由于这篇文章没有考虑容器的冷启动问题，我们可以考虑这种基于数据依赖的容器预热，比如说在前一个调用数据接口时，就开始预热后一个容器，或者是寻找对应的合适容器，这个其实在文章的最后的</a:t>
            </a:r>
            <a:r>
              <a:rPr kumimoji="1" lang="en-US" altLang="zh-CN" b="0" i="0" dirty="0">
                <a:solidFill>
                  <a:srgbClr val="060607"/>
                </a:solidFill>
                <a:effectLst/>
                <a:highlight>
                  <a:srgbClr val="FFFFFF"/>
                </a:highlight>
                <a:latin typeface="-apple-system"/>
              </a:rPr>
              <a:t>future work</a:t>
            </a:r>
            <a:r>
              <a:rPr kumimoji="1" lang="zh-CN" altLang="en-US" b="0" i="0" dirty="0">
                <a:solidFill>
                  <a:srgbClr val="060607"/>
                </a:solidFill>
                <a:effectLst/>
                <a:highlight>
                  <a:srgbClr val="FFFFFF"/>
                </a:highlight>
                <a:latin typeface="-apple-system"/>
              </a:rPr>
              <a:t>也有所提到。</a:t>
            </a:r>
            <a:endParaRPr kumimoji="1" lang="en-US" altLang="zh-CN" b="0" i="0" dirty="0">
              <a:solidFill>
                <a:srgbClr val="060607"/>
              </a:solidFill>
              <a:effectLst/>
              <a:highlight>
                <a:srgbClr val="FFFFFF"/>
              </a:highlight>
              <a:latin typeface="-apple-system"/>
            </a:endParaRPr>
          </a:p>
          <a:p>
            <a:r>
              <a:rPr kumimoji="1" lang="zh-CN" altLang="en-US" b="0" i="0" dirty="0">
                <a:solidFill>
                  <a:srgbClr val="060607"/>
                </a:solidFill>
                <a:effectLst/>
                <a:highlight>
                  <a:srgbClr val="FFFFFF"/>
                </a:highlight>
                <a:latin typeface="-apple-system"/>
              </a:rPr>
              <a:t>然后就是，在</a:t>
            </a:r>
            <a:r>
              <a:rPr kumimoji="1" lang="en-US" altLang="zh-CN" b="0" i="0" dirty="0" err="1">
                <a:solidFill>
                  <a:srgbClr val="060607"/>
                </a:solidFill>
                <a:effectLst/>
                <a:highlight>
                  <a:srgbClr val="FFFFFF"/>
                </a:highlight>
                <a:latin typeface="-apple-system"/>
              </a:rPr>
              <a:t>wasm</a:t>
            </a:r>
            <a:r>
              <a:rPr kumimoji="1" lang="zh-CN" altLang="en-US" b="0" i="0" dirty="0">
                <a:solidFill>
                  <a:srgbClr val="060607"/>
                </a:solidFill>
                <a:effectLst/>
                <a:highlight>
                  <a:srgbClr val="FFFFFF"/>
                </a:highlight>
                <a:latin typeface="-apple-system"/>
              </a:rPr>
              <a:t>场景下，我们也可以考虑这中数据流模式的传输。</a:t>
            </a:r>
            <a:endParaRPr kumimoji="1" lang="en-US" altLang="zh-CN" b="0" i="0" dirty="0">
              <a:solidFill>
                <a:srgbClr val="060607"/>
              </a:solidFill>
              <a:effectLst/>
              <a:highlight>
                <a:srgbClr val="FFFFFF"/>
              </a:highlight>
              <a:latin typeface="-apple-system"/>
            </a:endParaRPr>
          </a:p>
          <a:p>
            <a:r>
              <a:rPr kumimoji="1" lang="zh-CN" altLang="en-US" b="0" i="0" dirty="0">
                <a:solidFill>
                  <a:srgbClr val="060607"/>
                </a:solidFill>
                <a:effectLst/>
                <a:highlight>
                  <a:srgbClr val="FFFFFF"/>
                </a:highlight>
                <a:latin typeface="-apple-system"/>
              </a:rPr>
              <a:t>最后就是与</a:t>
            </a:r>
            <a:r>
              <a:rPr kumimoji="1" lang="en-US" altLang="zh-CN" b="0" i="0" dirty="0" err="1">
                <a:solidFill>
                  <a:srgbClr val="060607"/>
                </a:solidFill>
                <a:effectLst/>
                <a:highlight>
                  <a:srgbClr val="FFFFFF"/>
                </a:highlight>
                <a:latin typeface="-apple-system"/>
              </a:rPr>
              <a:t>medes</a:t>
            </a:r>
            <a:r>
              <a:rPr kumimoji="1" lang="zh-CN" altLang="en-US" b="0" i="0" dirty="0">
                <a:solidFill>
                  <a:srgbClr val="060607"/>
                </a:solidFill>
                <a:effectLst/>
                <a:highlight>
                  <a:srgbClr val="FFFFFF"/>
                </a:highlight>
                <a:latin typeface="-apple-system"/>
              </a:rPr>
              <a:t>的结合，节点在维护容器池时考虑内存冗余。</a:t>
            </a:r>
            <a:endParaRPr kumimoji="1" lang="en-US" altLang="zh-CN" b="0" i="0" dirty="0">
              <a:solidFill>
                <a:srgbClr val="060607"/>
              </a:solidFill>
              <a:effectLst/>
              <a:highlight>
                <a:srgbClr val="FFFFFF"/>
              </a:highlight>
              <a:latin typeface="-apple-system"/>
            </a:endParaRPr>
          </a:p>
          <a:p>
            <a:endParaRPr kumimoji="1" lang="en-US" altLang="zh-CN" b="0" i="0" dirty="0">
              <a:solidFill>
                <a:srgbClr val="060607"/>
              </a:solidFill>
              <a:effectLst/>
              <a:highlight>
                <a:srgbClr val="FFFFFF"/>
              </a:highlight>
              <a:latin typeface="-apple-system"/>
            </a:endParaRPr>
          </a:p>
          <a:p>
            <a:endParaRPr kumimoji="1" lang="zh-CN" altLang="en-US" dirty="0"/>
          </a:p>
        </p:txBody>
      </p:sp>
      <p:sp>
        <p:nvSpPr>
          <p:cNvPr id="4" name="灯片编号占位符 3"/>
          <p:cNvSpPr>
            <a:spLocks noGrp="1"/>
          </p:cNvSpPr>
          <p:nvPr>
            <p:ph type="sldNum" sz="quarter" idx="5"/>
          </p:nvPr>
        </p:nvSpPr>
        <p:spPr/>
        <p:txBody>
          <a:bodyPr/>
          <a:lstStyle/>
          <a:p>
            <a:fld id="{E1867718-CD55-8442-A98A-4AB47C5338C0}" type="slidenum">
              <a:rPr lang="en-US" smtClean="0"/>
              <a:t>34</a:t>
            </a:fld>
            <a:endParaRPr lang="en-US"/>
          </a:p>
        </p:txBody>
      </p:sp>
    </p:spTree>
    <p:extLst>
      <p:ext uri="{BB962C8B-B14F-4D97-AF65-F5344CB8AC3E}">
        <p14:creationId xmlns:p14="http://schemas.microsoft.com/office/powerpoint/2010/main" val="4118192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E1867718-CD55-8442-A98A-4AB47C5338C0}" type="slidenum">
              <a:rPr lang="en-US" smtClean="0"/>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首先是近年来，随着</a:t>
            </a:r>
            <a:r>
              <a:rPr kumimoji="1" lang="en-US" altLang="zh-CN" dirty="0"/>
              <a:t>serverless</a:t>
            </a:r>
            <a:r>
              <a:rPr kumimoji="1" lang="zh-CN" altLang="en-US" dirty="0"/>
              <a:t>的快速发展，各个云厂商都推出了自己</a:t>
            </a:r>
            <a:r>
              <a:rPr kumimoji="1" lang="en-US" altLang="zh-CN" dirty="0"/>
              <a:t>serverless</a:t>
            </a:r>
            <a:r>
              <a:rPr kumimoji="1" lang="zh-CN" altLang="en-US" dirty="0"/>
              <a:t>产品，比如阿里巴巴的函数计算。这些</a:t>
            </a:r>
            <a:r>
              <a:rPr kumimoji="1" lang="en-US" altLang="zh-CN" dirty="0"/>
              <a:t>serverless</a:t>
            </a:r>
            <a:r>
              <a:rPr kumimoji="1" lang="zh-CN" altLang="en-US" dirty="0"/>
              <a:t>平台在执行一些复杂应用的时候会将他们分解成一个个细粒度的函数并把他们编排成工作流，也就是</a:t>
            </a:r>
            <a:r>
              <a:rPr kumimoji="1" lang="en-US" altLang="zh-CN" dirty="0"/>
              <a:t>DAG</a:t>
            </a:r>
            <a:r>
              <a:rPr kumimoji="1" lang="zh-CN" altLang="en-US" dirty="0"/>
              <a:t>有向无环图的形式。但是现有的</a:t>
            </a:r>
            <a:r>
              <a:rPr kumimoji="1" lang="en-US" altLang="zh-CN" dirty="0"/>
              <a:t>serverless</a:t>
            </a:r>
            <a:r>
              <a:rPr kumimoji="1" lang="zh-CN" altLang="en-US" dirty="0"/>
              <a:t>平台都是采用控制流模式来编排这些函数的。那么什么是控制流模式？</a:t>
            </a:r>
          </a:p>
        </p:txBody>
      </p:sp>
      <p:sp>
        <p:nvSpPr>
          <p:cNvPr id="4" name="灯片编号占位符 3"/>
          <p:cNvSpPr>
            <a:spLocks noGrp="1"/>
          </p:cNvSpPr>
          <p:nvPr>
            <p:ph type="sldNum" sz="quarter" idx="5"/>
          </p:nvPr>
        </p:nvSpPr>
        <p:spPr/>
        <p:txBody>
          <a:bodyPr/>
          <a:lstStyle/>
          <a:p>
            <a:fld id="{E1867718-CD55-8442-A98A-4AB47C5338C0}" type="slidenum">
              <a:rPr lang="en-US" smtClean="0"/>
              <a:t>4</a:t>
            </a:fld>
            <a:endParaRPr lang="en-US"/>
          </a:p>
        </p:txBody>
      </p:sp>
    </p:spTree>
    <p:extLst>
      <p:ext uri="{BB962C8B-B14F-4D97-AF65-F5344CB8AC3E}">
        <p14:creationId xmlns:p14="http://schemas.microsoft.com/office/powerpoint/2010/main" val="94819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b="0" i="0" dirty="0">
                <a:solidFill>
                  <a:srgbClr val="1D2129"/>
                </a:solidFill>
                <a:effectLst/>
                <a:highlight>
                  <a:srgbClr val="FFFFFF"/>
                </a:highlight>
                <a:latin typeface="PingFangSC-Regular"/>
              </a:rPr>
              <a:t>控制流模式主要有两点特征，首先是他的工作流是通过调用依赖来生成的，也就是说</a:t>
            </a:r>
            <a:r>
              <a:rPr kumimoji="1" lang="en-US" altLang="zh-CN" b="0" i="0" dirty="0">
                <a:solidFill>
                  <a:srgbClr val="1D2129"/>
                </a:solidFill>
                <a:effectLst/>
                <a:highlight>
                  <a:srgbClr val="FFFFFF"/>
                </a:highlight>
                <a:latin typeface="PingFangSC-Regular"/>
              </a:rPr>
              <a:t>workflow</a:t>
            </a:r>
            <a:r>
              <a:rPr kumimoji="1" lang="zh-CN" altLang="en-US" b="0" i="0" dirty="0">
                <a:solidFill>
                  <a:srgbClr val="1D2129"/>
                </a:solidFill>
                <a:effectLst/>
                <a:highlight>
                  <a:srgbClr val="FFFFFF"/>
                </a:highlight>
                <a:latin typeface="PingFangSC-Regular"/>
              </a:rPr>
              <a:t>中函数节点的先后顺序是按照调用顺序排列的。然后就是他</a:t>
            </a:r>
            <a:r>
              <a:rPr kumimoji="1" lang="en-US" altLang="zh-CN" b="0" i="0" dirty="0">
                <a:solidFill>
                  <a:srgbClr val="1D2129"/>
                </a:solidFill>
                <a:effectLst/>
                <a:highlight>
                  <a:srgbClr val="FFFFFF"/>
                </a:highlight>
                <a:latin typeface="PingFangSC-Regular"/>
              </a:rPr>
              <a:t>workflow</a:t>
            </a:r>
            <a:r>
              <a:rPr kumimoji="1" lang="zh-CN" altLang="en-US" b="0" i="0" dirty="0">
                <a:solidFill>
                  <a:srgbClr val="1D2129"/>
                </a:solidFill>
                <a:effectLst/>
                <a:highlight>
                  <a:srgbClr val="FFFFFF"/>
                </a:highlight>
                <a:latin typeface="PingFangSC-Regular"/>
              </a:rPr>
              <a:t>中某一个函数的触发是由他前驱函数决定的，也就是说某个函数的执行需要等待他前面函数执行完才能执行。那么这种编排模式有什么缺陷呢，这里作者做了一个实验。</a:t>
            </a:r>
            <a:endParaRPr kumimoji="1" lang="en-US" altLang="zh-CN" b="0" i="0" dirty="0">
              <a:solidFill>
                <a:srgbClr val="1D2129"/>
              </a:solidFill>
              <a:effectLst/>
              <a:highlight>
                <a:srgbClr val="FFFFFF"/>
              </a:highlight>
              <a:latin typeface="PingFangSC-Regular"/>
            </a:endParaRPr>
          </a:p>
          <a:p>
            <a:r>
              <a:rPr kumimoji="1" lang="zh-CN" altLang="en-US" b="0" i="0" dirty="0">
                <a:solidFill>
                  <a:srgbClr val="1D2129"/>
                </a:solidFill>
                <a:effectLst/>
                <a:highlight>
                  <a:srgbClr val="FFFFFF"/>
                </a:highlight>
                <a:latin typeface="PingFangSC-Regular"/>
              </a:rPr>
              <a:t>作者实现了如下图所示工作流</a:t>
            </a:r>
            <a:r>
              <a:rPr kumimoji="1" lang="en-US" altLang="zh-CN" b="0" i="0" dirty="0">
                <a:solidFill>
                  <a:srgbClr val="1D2129"/>
                </a:solidFill>
                <a:effectLst/>
                <a:highlight>
                  <a:srgbClr val="FFFFFF"/>
                </a:highlight>
                <a:latin typeface="PingFangSC-Regular"/>
              </a:rPr>
              <a:t>workflow</a:t>
            </a:r>
            <a:r>
              <a:rPr kumimoji="1" lang="zh-CN" altLang="en-US" b="0" i="0" dirty="0">
                <a:solidFill>
                  <a:srgbClr val="1D2129"/>
                </a:solidFill>
                <a:effectLst/>
                <a:highlight>
                  <a:srgbClr val="FFFFFF"/>
                </a:highlight>
                <a:latin typeface="PingFangSC-Regular"/>
              </a:rPr>
              <a:t>并测试其性能。</a:t>
            </a:r>
            <a:endParaRPr kumimoji="1" lang="en-US" altLang="zh-CN" b="0" i="0" dirty="0">
              <a:solidFill>
                <a:srgbClr val="1D2129"/>
              </a:solidFill>
              <a:effectLst/>
              <a:highlight>
                <a:srgbClr val="FFFFFF"/>
              </a:highligh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5</a:t>
            </a:fld>
            <a:endParaRPr lang="en-US"/>
          </a:p>
        </p:txBody>
      </p:sp>
    </p:spTree>
    <p:extLst>
      <p:ext uri="{BB962C8B-B14F-4D97-AF65-F5344CB8AC3E}">
        <p14:creationId xmlns:p14="http://schemas.microsoft.com/office/powerpoint/2010/main" val="264525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b="0" i="0" dirty="0">
                <a:solidFill>
                  <a:srgbClr val="1D2129"/>
                </a:solidFill>
                <a:effectLst/>
                <a:highlight>
                  <a:srgbClr val="FFFFFF"/>
                </a:highlight>
                <a:latin typeface="PingFangSC-Regular"/>
              </a:rPr>
              <a:t>作者实现了如下图所示控制流的</a:t>
            </a:r>
            <a:r>
              <a:rPr kumimoji="1" lang="en-US" altLang="zh-CN" b="0" i="0" dirty="0">
                <a:solidFill>
                  <a:srgbClr val="1D2129"/>
                </a:solidFill>
                <a:effectLst/>
                <a:highlight>
                  <a:srgbClr val="FFFFFF"/>
                </a:highlight>
                <a:latin typeface="PingFangSC-Regular"/>
              </a:rPr>
              <a:t>workflow</a:t>
            </a:r>
            <a:r>
              <a:rPr kumimoji="1" lang="zh-CN" altLang="en-US" b="0" i="0" dirty="0">
                <a:solidFill>
                  <a:srgbClr val="1D2129"/>
                </a:solidFill>
                <a:effectLst/>
                <a:highlight>
                  <a:srgbClr val="FFFFFF"/>
                </a:highlight>
                <a:latin typeface="PingFangSC-Regular"/>
              </a:rPr>
              <a:t>并测试其性能。</a:t>
            </a:r>
            <a:endParaRPr kumimoji="1" lang="en-US" altLang="zh-CN" b="0" i="0" dirty="0">
              <a:solidFill>
                <a:srgbClr val="1D2129"/>
              </a:solidFill>
              <a:effectLst/>
              <a:highlight>
                <a:srgbClr val="FFFFFF"/>
              </a:highlight>
              <a:latin typeface="PingFangSC-Regular"/>
            </a:endParaRPr>
          </a:p>
          <a:p>
            <a:endParaRPr kumimoji="1" lang="en-US" altLang="zh-CN" b="0" i="0" dirty="0">
              <a:solidFill>
                <a:srgbClr val="1D2129"/>
              </a:solidFill>
              <a:effectLst/>
              <a:highlight>
                <a:srgbClr val="FFFFFF"/>
              </a:highligh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6</a:t>
            </a:fld>
            <a:endParaRPr lang="en-US"/>
          </a:p>
        </p:txBody>
      </p:sp>
    </p:spTree>
    <p:extLst>
      <p:ext uri="{BB962C8B-B14F-4D97-AF65-F5344CB8AC3E}">
        <p14:creationId xmlns:p14="http://schemas.microsoft.com/office/powerpoint/2010/main" val="74776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b="0" i="0" dirty="0">
                <a:solidFill>
                  <a:srgbClr val="1D2129"/>
                </a:solidFill>
                <a:effectLst/>
                <a:highlight>
                  <a:srgbClr val="FFFFFF"/>
                </a:highlight>
                <a:latin typeface="PingFangSC-Regular"/>
              </a:rPr>
              <a:t>通过实验作者发现以下三点缺陷，首先是数据持久化及传输通信开销大，通过这张图我们可看到各个</a:t>
            </a:r>
            <a:r>
              <a:rPr kumimoji="1" lang="en-US" altLang="zh-CN" b="0" i="0" dirty="0">
                <a:solidFill>
                  <a:srgbClr val="1D2129"/>
                </a:solidFill>
                <a:effectLst/>
                <a:highlight>
                  <a:srgbClr val="FFFFFF"/>
                </a:highlight>
                <a:latin typeface="PingFangSC-Regular"/>
              </a:rPr>
              <a:t>workflow</a:t>
            </a:r>
            <a:r>
              <a:rPr kumimoji="1" lang="zh-CN" altLang="en-US" b="0" i="0" dirty="0">
                <a:solidFill>
                  <a:srgbClr val="1D2129"/>
                </a:solidFill>
                <a:effectLst/>
                <a:highlight>
                  <a:srgbClr val="FFFFFF"/>
                </a:highlight>
                <a:latin typeface="PingFangSC-Regular"/>
              </a:rPr>
              <a:t>的通信开销占比，几乎在所有的</a:t>
            </a:r>
            <a:r>
              <a:rPr kumimoji="1" lang="en-US" altLang="zh-CN" b="0" i="0" dirty="0">
                <a:solidFill>
                  <a:srgbClr val="1D2129"/>
                </a:solidFill>
                <a:effectLst/>
                <a:highlight>
                  <a:srgbClr val="FFFFFF"/>
                </a:highlight>
                <a:latin typeface="PingFangSC-Regular"/>
              </a:rPr>
              <a:t>workflow</a:t>
            </a:r>
            <a:r>
              <a:rPr kumimoji="1" lang="zh-CN" altLang="en-US" b="0" i="0" dirty="0">
                <a:solidFill>
                  <a:srgbClr val="1D2129"/>
                </a:solidFill>
                <a:effectLst/>
                <a:highlight>
                  <a:srgbClr val="FFFFFF"/>
                </a:highlight>
                <a:latin typeface="PingFangSC-Regular"/>
              </a:rPr>
              <a:t>中通信开销占比都是比较大的，延迟也比较大。这主要是因为在控制流模式下，函数生成的数据会存储在后端，因此每个函数的执行都要访问后端存储，造成通信开销较大。</a:t>
            </a:r>
            <a:endParaRPr kumimoji="1" lang="en-US" altLang="zh-CN" b="0" i="0" dirty="0">
              <a:solidFill>
                <a:srgbClr val="1D2129"/>
              </a:solidFill>
              <a:effectLst/>
              <a:highlight>
                <a:srgbClr val="FFFFFF"/>
              </a:highlight>
              <a:latin typeface="PingFangSC-Regular"/>
            </a:endParaRPr>
          </a:p>
          <a:p>
            <a:endParaRPr kumimoji="1" lang="en-US" altLang="zh-CN" b="0" i="0" dirty="0">
              <a:solidFill>
                <a:srgbClr val="1D2129"/>
              </a:solidFill>
              <a:effectLst/>
              <a:highlight>
                <a:srgbClr val="FFFFFF"/>
              </a:highligh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7</a:t>
            </a:fld>
            <a:endParaRPr lang="en-US"/>
          </a:p>
        </p:txBody>
      </p:sp>
    </p:spTree>
    <p:extLst>
      <p:ext uri="{BB962C8B-B14F-4D97-AF65-F5344CB8AC3E}">
        <p14:creationId xmlns:p14="http://schemas.microsoft.com/office/powerpoint/2010/main" val="276276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b="0" i="0" dirty="0">
                <a:solidFill>
                  <a:srgbClr val="1D2129"/>
                </a:solidFill>
                <a:effectLst/>
                <a:highlight>
                  <a:srgbClr val="FFFFFF"/>
                </a:highlight>
                <a:latin typeface="PingFangSC-Regular"/>
              </a:rPr>
              <a:t>第二点就是顺序使用资源效率低，图</a:t>
            </a:r>
            <a:r>
              <a:rPr kumimoji="1" lang="en-US" altLang="zh-CN" b="0" i="0" dirty="0">
                <a:solidFill>
                  <a:srgbClr val="1D2129"/>
                </a:solidFill>
                <a:effectLst/>
                <a:highlight>
                  <a:srgbClr val="FFFFFF"/>
                </a:highlight>
                <a:latin typeface="PingFangSC-Regular"/>
              </a:rPr>
              <a:t>b</a:t>
            </a:r>
            <a:r>
              <a:rPr kumimoji="1" lang="zh-CN" altLang="en-US" b="0" i="0" dirty="0">
                <a:solidFill>
                  <a:srgbClr val="1D2129"/>
                </a:solidFill>
                <a:effectLst/>
                <a:highlight>
                  <a:srgbClr val="FFFFFF"/>
                </a:highlight>
                <a:latin typeface="PingFangSC-Regular"/>
              </a:rPr>
              <a:t>显示的是运行这些</a:t>
            </a:r>
            <a:r>
              <a:rPr kumimoji="1" lang="en-US" altLang="zh-CN" b="0" i="0" dirty="0">
                <a:solidFill>
                  <a:srgbClr val="1D2129"/>
                </a:solidFill>
                <a:effectLst/>
                <a:highlight>
                  <a:srgbClr val="FFFFFF"/>
                </a:highlight>
                <a:latin typeface="PingFangSC-Regular"/>
              </a:rPr>
              <a:t>workflow</a:t>
            </a:r>
            <a:r>
              <a:rPr kumimoji="1" lang="zh-CN" altLang="en-US" b="0" i="0" dirty="0">
                <a:solidFill>
                  <a:srgbClr val="1D2129"/>
                </a:solidFill>
                <a:effectLst/>
                <a:highlight>
                  <a:srgbClr val="FFFFFF"/>
                </a:highlight>
                <a:latin typeface="PingFangSC-Regular"/>
              </a:rPr>
              <a:t>时</a:t>
            </a:r>
            <a:r>
              <a:rPr kumimoji="1" lang="en-US" altLang="zh-CN" b="0" i="0" dirty="0">
                <a:solidFill>
                  <a:srgbClr val="1D2129"/>
                </a:solidFill>
                <a:effectLst/>
                <a:highlight>
                  <a:srgbClr val="FFFFFF"/>
                </a:highlight>
                <a:latin typeface="PingFangSC-Regular"/>
              </a:rPr>
              <a:t>CPU</a:t>
            </a:r>
            <a:r>
              <a:rPr kumimoji="1" lang="zh-CN" altLang="en-US" b="0" i="0" dirty="0">
                <a:solidFill>
                  <a:srgbClr val="1D2129"/>
                </a:solidFill>
                <a:effectLst/>
                <a:highlight>
                  <a:srgbClr val="FFFFFF"/>
                </a:highlight>
                <a:latin typeface="PingFangSC-Regular"/>
              </a:rPr>
              <a:t>和网络资源的使用情况，可以看到两项资源交替到达顶峰，这是因为</a:t>
            </a:r>
            <a:r>
              <a:rPr kumimoji="1" lang="en-US" altLang="zh-CN" b="0" i="0" dirty="0">
                <a:solidFill>
                  <a:srgbClr val="1D2129"/>
                </a:solidFill>
                <a:effectLst/>
                <a:highlight>
                  <a:srgbClr val="FFFFFF"/>
                </a:highlight>
                <a:latin typeface="PingFangSC-Regular"/>
              </a:rPr>
              <a:t>workflow</a:t>
            </a:r>
            <a:r>
              <a:rPr kumimoji="1" lang="zh-CN" altLang="en-US" b="0" i="0" dirty="0">
                <a:solidFill>
                  <a:srgbClr val="1D2129"/>
                </a:solidFill>
                <a:effectLst/>
                <a:highlight>
                  <a:srgbClr val="FFFFFF"/>
                </a:highlight>
                <a:latin typeface="PingFangSC-Regular"/>
              </a:rPr>
              <a:t>在执行时，它是顺序使用我们的资源，在数据访问阶主要段消耗我们的网络 </a:t>
            </a:r>
            <a:r>
              <a:rPr kumimoji="1" lang="en-US" altLang="zh-CN" b="0" i="0" dirty="0">
                <a:solidFill>
                  <a:srgbClr val="1D2129"/>
                </a:solidFill>
                <a:effectLst/>
                <a:highlight>
                  <a:srgbClr val="FFFFFF"/>
                </a:highlight>
                <a:latin typeface="PingFangSC-Regular"/>
              </a:rPr>
              <a:t>I/O </a:t>
            </a:r>
            <a:r>
              <a:rPr kumimoji="1" lang="zh-CN" altLang="en-US" b="0" i="0" dirty="0">
                <a:solidFill>
                  <a:srgbClr val="1D2129"/>
                </a:solidFill>
                <a:effectLst/>
                <a:highlight>
                  <a:srgbClr val="FFFFFF"/>
                </a:highlight>
                <a:latin typeface="PingFangSC-Regular"/>
              </a:rPr>
              <a:t>资源，而</a:t>
            </a:r>
            <a:r>
              <a:rPr kumimoji="1" lang="en-US" altLang="zh-CN" b="0" i="0" dirty="0">
                <a:solidFill>
                  <a:srgbClr val="1D2129"/>
                </a:solidFill>
                <a:effectLst/>
                <a:highlight>
                  <a:srgbClr val="FFFFFF"/>
                </a:highlight>
                <a:latin typeface="PingFangSC-Regular"/>
              </a:rPr>
              <a:t>CPU</a:t>
            </a:r>
            <a:r>
              <a:rPr kumimoji="1" lang="zh-CN" altLang="en-US" b="0" i="0" dirty="0">
                <a:solidFill>
                  <a:srgbClr val="1D2129"/>
                </a:solidFill>
                <a:effectLst/>
                <a:highlight>
                  <a:srgbClr val="FFFFFF"/>
                </a:highlight>
                <a:latin typeface="PingFangSC-Regular"/>
              </a:rPr>
              <a:t>在这个时间段是空闲。类似地，在运行计算逻辑时，网络是空闲的。这种顺序使用资源的方式导致资源使用率较低。</a:t>
            </a:r>
            <a:endParaRPr kumimoji="1" lang="en-US" altLang="zh-CN" b="0" i="0" dirty="0">
              <a:solidFill>
                <a:srgbClr val="1D2129"/>
              </a:solidFill>
              <a:effectLst/>
              <a:highlight>
                <a:srgbClr val="FFFFFF"/>
              </a:highlight>
              <a:latin typeface="PingFangSC-Regular"/>
            </a:endParaRPr>
          </a:p>
          <a:p>
            <a:endParaRPr kumimoji="1" lang="en-US" altLang="zh-CN" b="0" i="0" dirty="0">
              <a:solidFill>
                <a:srgbClr val="1D2129"/>
              </a:solidFill>
              <a:effectLst/>
              <a:highlight>
                <a:srgbClr val="FFFFFF"/>
              </a:highligh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8</a:t>
            </a:fld>
            <a:endParaRPr lang="en-US"/>
          </a:p>
        </p:txBody>
      </p:sp>
    </p:spTree>
    <p:extLst>
      <p:ext uri="{BB962C8B-B14F-4D97-AF65-F5344CB8AC3E}">
        <p14:creationId xmlns:p14="http://schemas.microsoft.com/office/powerpoint/2010/main" val="215721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b="0" i="0" dirty="0">
                <a:solidFill>
                  <a:srgbClr val="1D2129"/>
                </a:solidFill>
                <a:effectLst/>
                <a:highlight>
                  <a:srgbClr val="FFFFFF"/>
                </a:highlight>
                <a:latin typeface="PingFangSC-Regular"/>
              </a:rPr>
              <a:t>第三点后续节点函数触发慢，这个作者没有用图来证明，但是比较好理解，因为一个函数的触发需要等待前面所有节点函数执行结束之后才能执行。所以说函数触发比较慢。</a:t>
            </a:r>
            <a:endParaRPr kumimoji="1" lang="en-US" altLang="zh-CN" b="0" i="0" dirty="0">
              <a:solidFill>
                <a:srgbClr val="1D2129"/>
              </a:solidFill>
              <a:effectLst/>
              <a:highlight>
                <a:srgbClr val="FFFFFF"/>
              </a:highlight>
              <a:latin typeface="PingFangSC-Regular"/>
            </a:endParaRPr>
          </a:p>
          <a:p>
            <a:r>
              <a:rPr kumimoji="1" lang="zh-CN" altLang="en-US" b="0" i="0" dirty="0">
                <a:solidFill>
                  <a:srgbClr val="1D2129"/>
                </a:solidFill>
                <a:effectLst/>
                <a:highlight>
                  <a:srgbClr val="FFFFFF"/>
                </a:highlight>
                <a:latin typeface="PingFangSC-Regular"/>
              </a:rPr>
              <a:t>这里作者还给了一张图</a:t>
            </a:r>
            <a:r>
              <a:rPr kumimoji="1" lang="en-US" altLang="zh-CN" b="0" i="0" dirty="0">
                <a:solidFill>
                  <a:srgbClr val="1D2129"/>
                </a:solidFill>
                <a:effectLst/>
                <a:highlight>
                  <a:srgbClr val="FFFFFF"/>
                </a:highlight>
                <a:latin typeface="PingFangSC-Regular"/>
              </a:rPr>
              <a:t>,</a:t>
            </a:r>
            <a:r>
              <a:rPr kumimoji="1" lang="zh-CN" altLang="en-US" b="0" i="0" dirty="0">
                <a:solidFill>
                  <a:srgbClr val="1D2129"/>
                </a:solidFill>
                <a:effectLst/>
                <a:highlight>
                  <a:srgbClr val="FFFFFF"/>
                </a:highlight>
                <a:latin typeface="PingFangSC-Regular"/>
              </a:rPr>
              <a:t>展示的是相邻函数之间触发的间隔，也就是一个节点结束，后一个节点启动之间的时间，这部分时间包括通信时间及检测函数功能状态所需的时间。这段时间其实是比较长的，因为在</a:t>
            </a:r>
            <a:r>
              <a:rPr kumimoji="1" lang="en-US" altLang="zh-CN" b="0" i="0" dirty="0">
                <a:solidFill>
                  <a:srgbClr val="1D2129"/>
                </a:solidFill>
                <a:effectLst/>
                <a:highlight>
                  <a:srgbClr val="FFFFFF"/>
                </a:highlight>
                <a:latin typeface="PingFangSC-Regular"/>
              </a:rPr>
              <a:t>serverless</a:t>
            </a:r>
            <a:r>
              <a:rPr kumimoji="1" lang="zh-CN" altLang="en-US" b="0" i="0" dirty="0">
                <a:solidFill>
                  <a:srgbClr val="1D2129"/>
                </a:solidFill>
                <a:effectLst/>
                <a:highlight>
                  <a:srgbClr val="FFFFFF"/>
                </a:highlight>
                <a:latin typeface="PingFangSC-Regular"/>
              </a:rPr>
              <a:t>工作流中函数的执行通常是非常短的。</a:t>
            </a:r>
            <a:endParaRPr kumimoji="1" lang="en-US" altLang="zh-CN" b="0" i="0" dirty="0">
              <a:solidFill>
                <a:srgbClr val="1D2129"/>
              </a:solidFill>
              <a:effectLst/>
              <a:highlight>
                <a:srgbClr val="FFFFFF"/>
              </a:highlight>
              <a:latin typeface="PingFangSC-Regular"/>
            </a:endParaRPr>
          </a:p>
          <a:p>
            <a:r>
              <a:rPr kumimoji="1" lang="zh-CN" altLang="en-US" b="0" i="0" dirty="0">
                <a:solidFill>
                  <a:srgbClr val="1D2129"/>
                </a:solidFill>
                <a:effectLst/>
                <a:highlight>
                  <a:srgbClr val="FFFFFF"/>
                </a:highlight>
                <a:latin typeface="PingFangSC-Regular"/>
              </a:rPr>
              <a:t>总结来说，作者通过实验发现了上面这三点缺陷，数据持久化及传输通信开销大、顺序使用资源效率低以及后续节点函数触发慢。</a:t>
            </a:r>
          </a:p>
          <a:p>
            <a:endParaRPr kumimoji="1" lang="en-US" altLang="zh-CN" b="0" i="0" dirty="0">
              <a:solidFill>
                <a:srgbClr val="1D2129"/>
              </a:solidFill>
              <a:effectLst/>
              <a:highlight>
                <a:srgbClr val="FFFFFF"/>
              </a:highlight>
              <a:latin typeface="PingFangSC-Regular"/>
            </a:endParaRPr>
          </a:p>
        </p:txBody>
      </p:sp>
      <p:sp>
        <p:nvSpPr>
          <p:cNvPr id="4" name="灯片编号占位符 3"/>
          <p:cNvSpPr>
            <a:spLocks noGrp="1"/>
          </p:cNvSpPr>
          <p:nvPr>
            <p:ph type="sldNum" sz="quarter" idx="5"/>
          </p:nvPr>
        </p:nvSpPr>
        <p:spPr/>
        <p:txBody>
          <a:bodyPr/>
          <a:lstStyle/>
          <a:p>
            <a:fld id="{E1867718-CD55-8442-A98A-4AB47C5338C0}" type="slidenum">
              <a:rPr lang="en-US" smtClean="0"/>
              <a:t>9</a:t>
            </a:fld>
            <a:endParaRPr lang="en-US"/>
          </a:p>
        </p:txBody>
      </p:sp>
    </p:spTree>
    <p:extLst>
      <p:ext uri="{BB962C8B-B14F-4D97-AF65-F5344CB8AC3E}">
        <p14:creationId xmlns:p14="http://schemas.microsoft.com/office/powerpoint/2010/main" val="217331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B28206-87DF-5D9F-79F6-48997E3199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EF2AB72-B317-DCDC-060E-30881297BB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4D1A50B-86A7-300F-5529-FB1CB5011EC4}"/>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5" name="页脚占位符 4">
            <a:extLst>
              <a:ext uri="{FF2B5EF4-FFF2-40B4-BE49-F238E27FC236}">
                <a16:creationId xmlns:a16="http://schemas.microsoft.com/office/drawing/2014/main" id="{3ADDA6F4-8365-C68D-FE22-7B6D8DC168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C7E4A4-D80A-6B73-5C61-F7D95600E430}"/>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312661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9BEBB2-024B-7D39-6916-9AF7D93468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FA68DD-5057-50DA-82EB-AD59C6EA9E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91AB8B-1A28-CE39-C8FD-A4439B34ADE8}"/>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5" name="页脚占位符 4">
            <a:extLst>
              <a:ext uri="{FF2B5EF4-FFF2-40B4-BE49-F238E27FC236}">
                <a16:creationId xmlns:a16="http://schemas.microsoft.com/office/drawing/2014/main" id="{7EC30D69-C799-89A9-C65D-0F3BF5F008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500140-066B-324A-4090-848781060DB7}"/>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135991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760EB7-D0C5-FD78-0C79-9B0A77A0319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1056D31-8BBB-66A7-5FA9-D7FC77FA4F5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FF3E96C-4D0D-7991-809A-448B44F20B1C}"/>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5" name="页脚占位符 4">
            <a:extLst>
              <a:ext uri="{FF2B5EF4-FFF2-40B4-BE49-F238E27FC236}">
                <a16:creationId xmlns:a16="http://schemas.microsoft.com/office/drawing/2014/main" id="{60548456-73F2-95E5-1E3B-B224AB4678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0BBDFE-11C4-D70B-E68C-75E70AC57E3B}"/>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4075817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8" name="灯片编号占位符 6"/>
          <p:cNvSpPr>
            <a:spLocks noGrp="1"/>
          </p:cNvSpPr>
          <p:nvPr>
            <p:ph type="sldNum" sz="quarter" idx="4"/>
          </p:nvPr>
        </p:nvSpPr>
        <p:spPr>
          <a:xfrm>
            <a:off x="9448800" y="6492323"/>
            <a:ext cx="2743200" cy="365125"/>
          </a:xfrm>
          <a:prstGeom prst="rect">
            <a:avLst/>
          </a:prstGeom>
        </p:spPr>
        <p:txBody>
          <a:bodyPr vert="horz" lIns="91440" tIns="45720" rIns="91440" bIns="45720" rtlCol="0" anchor="ctr"/>
          <a:lstStyle>
            <a:lvl1pPr algn="r">
              <a:defRPr sz="1600" b="1">
                <a:solidFill>
                  <a:srgbClr val="003F87"/>
                </a:solidFill>
                <a:latin typeface="微软雅黑" panose="020B0503020204020204" pitchFamily="34" charset="-122"/>
                <a:ea typeface="微软雅黑" panose="020B0503020204020204" pitchFamily="34" charset="-122"/>
                <a:cs typeface="Alibaba PuHuiTi" pitchFamily="18" charset="-122"/>
              </a:defRPr>
            </a:lvl1pPr>
          </a:lstStyle>
          <a:p>
            <a:fld id="{32CC1993-4A58-5441-BC2A-C02768F05C35}" type="slidenum">
              <a:rPr kumimoji="1" lang="zh-CN" altLang="en-US" smtClean="0"/>
              <a:t>‹#›</a:t>
            </a:fld>
            <a:endParaRPr kumimoji="1" lang="zh-CN" altLang="en-US" dirty="0"/>
          </a:p>
        </p:txBody>
      </p:sp>
      <p:sp>
        <p:nvSpPr>
          <p:cNvPr id="10" name="矩形 9"/>
          <p:cNvSpPr/>
          <p:nvPr userDrawn="1"/>
        </p:nvSpPr>
        <p:spPr>
          <a:xfrm>
            <a:off x="0" y="0"/>
            <a:ext cx="12192000" cy="885714"/>
          </a:xfrm>
          <a:prstGeom prst="rect">
            <a:avLst/>
          </a:prstGeom>
          <a:solidFill>
            <a:srgbClr val="003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内容占位符 2"/>
          <p:cNvSpPr>
            <a:spLocks noGrp="1"/>
          </p:cNvSpPr>
          <p:nvPr>
            <p:ph sz="quarter" idx="10"/>
          </p:nvPr>
        </p:nvSpPr>
        <p:spPr>
          <a:xfrm>
            <a:off x="355600" y="1164773"/>
            <a:ext cx="11455400" cy="5092312"/>
          </a:xfrm>
          <a:prstGeom prst="rect">
            <a:avLst/>
          </a:prstGeom>
        </p:spPr>
        <p:txBody>
          <a:bodyPr/>
          <a:lstStyle>
            <a:lvl1pPr>
              <a:defRPr sz="2600" b="1" i="0" baseline="0">
                <a:latin typeface="微软雅黑" panose="020B0503020204020204" pitchFamily="34" charset="-122"/>
                <a:ea typeface="微软雅黑" panose="020B0503020204020204" pitchFamily="34" charset="-122"/>
                <a:cs typeface="Alibaba PuHuiTi" pitchFamily="18" charset="-122"/>
              </a:defRPr>
            </a:lvl1pPr>
            <a:lvl2pPr>
              <a:defRPr sz="2400" b="0" i="0" baseline="0">
                <a:latin typeface="微软雅黑" panose="020B0503020204020204" pitchFamily="34" charset="-122"/>
                <a:ea typeface="微软雅黑" panose="020B0503020204020204" pitchFamily="34" charset="-122"/>
                <a:cs typeface="Alibaba PuHuiTi" pitchFamily="18" charset="-122"/>
              </a:defRPr>
            </a:lvl2pPr>
            <a:lvl3pPr>
              <a:defRPr sz="2400" b="0" i="0" baseline="0">
                <a:latin typeface="微软雅黑" panose="020B0503020204020204" pitchFamily="34" charset="-122"/>
                <a:ea typeface="微软雅黑" panose="020B0503020204020204" pitchFamily="34" charset="-122"/>
                <a:cs typeface="Alibaba PuHuiTi" pitchFamily="18" charset="-122"/>
              </a:defRPr>
            </a:lvl3pPr>
            <a:lvl4pPr>
              <a:defRPr sz="2400" b="0" i="0" baseline="0">
                <a:latin typeface="微软雅黑" panose="020B0503020204020204" pitchFamily="34" charset="-122"/>
                <a:ea typeface="微软雅黑" panose="020B0503020204020204" pitchFamily="34" charset="-122"/>
                <a:cs typeface="Alibaba PuHuiTi" pitchFamily="18" charset="-122"/>
              </a:defRPr>
            </a:lvl4pPr>
            <a:lvl5pPr>
              <a:defRPr sz="2400" b="0" i="0" baseline="0">
                <a:latin typeface="微软雅黑" panose="020B0503020204020204" pitchFamily="34" charset="-122"/>
                <a:ea typeface="微软雅黑" panose="020B0503020204020204" pitchFamily="34" charset="-122"/>
                <a:cs typeface="Alibaba PuHuiTi" pitchFamily="18"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14" name="图片 13"/>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8691" t="57373" b="20356"/>
          <a:stretch>
            <a:fillRect/>
          </a:stretch>
        </p:blipFill>
        <p:spPr>
          <a:xfrm>
            <a:off x="9255451" y="17959"/>
            <a:ext cx="2911149" cy="799648"/>
          </a:xfrm>
          <a:prstGeom prst="rect">
            <a:avLst/>
          </a:prstGeom>
        </p:spPr>
      </p:pic>
      <p:cxnSp>
        <p:nvCxnSpPr>
          <p:cNvPr id="4" name="直线连接符 3"/>
          <p:cNvCxnSpPr/>
          <p:nvPr userDrawn="1"/>
        </p:nvCxnSpPr>
        <p:spPr>
          <a:xfrm>
            <a:off x="0" y="6487620"/>
            <a:ext cx="12192000" cy="4703"/>
          </a:xfrm>
          <a:prstGeom prst="line">
            <a:avLst/>
          </a:prstGeom>
          <a:ln w="19050">
            <a:solidFill>
              <a:srgbClr val="003F88"/>
            </a:solidFill>
          </a:ln>
        </p:spPr>
        <p:style>
          <a:lnRef idx="1">
            <a:schemeClr val="accent1"/>
          </a:lnRef>
          <a:fillRef idx="0">
            <a:schemeClr val="accent1"/>
          </a:fillRef>
          <a:effectRef idx="0">
            <a:schemeClr val="accent1"/>
          </a:effectRef>
          <a:fontRef idx="minor">
            <a:schemeClr val="tx1"/>
          </a:fontRef>
        </p:style>
      </p:cxnSp>
      <p:sp>
        <p:nvSpPr>
          <p:cNvPr id="6" name="标题占位符 1"/>
          <p:cNvSpPr>
            <a:spLocks noGrp="1"/>
          </p:cNvSpPr>
          <p:nvPr>
            <p:ph type="title"/>
          </p:nvPr>
        </p:nvSpPr>
        <p:spPr>
          <a:xfrm>
            <a:off x="355600" y="18511"/>
            <a:ext cx="11455400" cy="909224"/>
          </a:xfrm>
          <a:prstGeom prst="rect">
            <a:avLst/>
          </a:prstGeom>
        </p:spPr>
        <p:txBody>
          <a:bodyPr vert="horz" lIns="91440" tIns="45720" rIns="91440" bIns="45720" rtlCol="0" anchor="ctr">
            <a:normAutofit/>
          </a:bodyPr>
          <a:lstStyle>
            <a:lvl1pPr>
              <a:defRPr sz="4000">
                <a:solidFill>
                  <a:schemeClr val="bg1"/>
                </a:solidFill>
                <a:latin typeface="微软雅黑" panose="020B0503020204020204" pitchFamily="34" charset="-122"/>
                <a:ea typeface="微软雅黑" panose="020B0503020204020204" pitchFamily="34" charset="-122"/>
                <a:cs typeface="Alibaba PuHuiTi" pitchFamily="18" charset="-122"/>
              </a:defRPr>
            </a:lvl1pPr>
          </a:lstStyle>
          <a:p>
            <a:r>
              <a:rPr lang="zh-CN" altLang="en-US" dirty="0"/>
              <a:t>单击此处编辑母版标题样式</a:t>
            </a:r>
          </a:p>
        </p:txBody>
      </p:sp>
    </p:spTree>
    <p:extLst>
      <p:ext uri="{BB962C8B-B14F-4D97-AF65-F5344CB8AC3E}">
        <p14:creationId xmlns:p14="http://schemas.microsoft.com/office/powerpoint/2010/main" val="33166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BDF93A-B940-4513-F43C-F9FECFEAAF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F1E7B86-7434-C295-2AAA-3D80B7F51E2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FDFFBB-83AA-4C11-016A-A623BD02CCC8}"/>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5" name="页脚占位符 4">
            <a:extLst>
              <a:ext uri="{FF2B5EF4-FFF2-40B4-BE49-F238E27FC236}">
                <a16:creationId xmlns:a16="http://schemas.microsoft.com/office/drawing/2014/main" id="{73D00133-6951-740F-6C01-CC10304192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8F8BDD-0EB1-DF5E-BFE7-6C11F1A28523}"/>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116341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42C447-661E-CD98-4BD9-E69990DE47F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4CCB336-86E4-93BC-713D-E343E2FBA5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3E08029-3AC9-F605-0782-A1F0B696D278}"/>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5" name="页脚占位符 4">
            <a:extLst>
              <a:ext uri="{FF2B5EF4-FFF2-40B4-BE49-F238E27FC236}">
                <a16:creationId xmlns:a16="http://schemas.microsoft.com/office/drawing/2014/main" id="{5B3EF618-7174-C0CF-0479-CE7751242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0B5D58-6E91-00E4-0028-0B58C1FABD94}"/>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163158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FDB927-75DE-7AB3-02E0-0E65C8110A8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50ED86-236C-0BD7-8C9B-ADF81C2B74C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AE7341-C92A-9357-FB45-4C4521BEF34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16EBE3E-3A70-9F6E-E8E9-CF6B1A9DB495}"/>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6" name="页脚占位符 5">
            <a:extLst>
              <a:ext uri="{FF2B5EF4-FFF2-40B4-BE49-F238E27FC236}">
                <a16:creationId xmlns:a16="http://schemas.microsoft.com/office/drawing/2014/main" id="{57A993DB-DDAE-810F-528C-DA06BD3722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3E7232-F2F6-4818-D643-0986675A5565}"/>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122409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4E5DAE-56CF-6B73-0CC7-72545A97F0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160C5D1-632B-9DBC-0A5A-B8A30C601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3A44F98-D33D-B11B-171C-C0392BFFD28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1150733-0E22-7B88-E06F-36BC44E91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ABB5683-1B69-9817-086E-225CECCCCBF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3EB9CE6-1677-F1FB-7E20-EF03811DED5A}"/>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8" name="页脚占位符 7">
            <a:extLst>
              <a:ext uri="{FF2B5EF4-FFF2-40B4-BE49-F238E27FC236}">
                <a16:creationId xmlns:a16="http://schemas.microsoft.com/office/drawing/2014/main" id="{47243B0F-5ADD-A954-CAE7-311E0C1A161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EA90D8F-DD49-A192-C07F-6DF02FDE4F94}"/>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87234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1EFCFD-D016-31A5-FA11-11B29877325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9B94A44-0A2C-5E06-BDBD-7A182E5D9694}"/>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4" name="页脚占位符 3">
            <a:extLst>
              <a:ext uri="{FF2B5EF4-FFF2-40B4-BE49-F238E27FC236}">
                <a16:creationId xmlns:a16="http://schemas.microsoft.com/office/drawing/2014/main" id="{17AF1F18-F863-777F-5690-06BFD3212C3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7DE8844-C2B7-E578-D2A5-59DE77859C51}"/>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260245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BD32B4F-1579-F519-D720-90FC6638AAA9}"/>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3" name="页脚占位符 2">
            <a:extLst>
              <a:ext uri="{FF2B5EF4-FFF2-40B4-BE49-F238E27FC236}">
                <a16:creationId xmlns:a16="http://schemas.microsoft.com/office/drawing/2014/main" id="{0B530F81-561C-D01D-B3B5-969C7520B3C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8B78AD6-203C-E77A-8DA3-1B39D7D65F1F}"/>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279790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2C659-771B-7599-2683-D05733F08E4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33AA063-9622-167A-40D7-8019BFC27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92F4109-5561-CA2B-2A09-01AD917DB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D0261C0-9A27-5C81-EC4C-62D4D1E917C2}"/>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6" name="页脚占位符 5">
            <a:extLst>
              <a:ext uri="{FF2B5EF4-FFF2-40B4-BE49-F238E27FC236}">
                <a16:creationId xmlns:a16="http://schemas.microsoft.com/office/drawing/2014/main" id="{BDD72102-6E79-63EE-05BF-FFEC83D708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B7D8EE3-2EFB-AB39-82C5-88ACD6FDDE07}"/>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160615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F26A0E-82FE-6F95-13A1-5D304898605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85B5B0B-D6A6-CF24-C4F0-E8A1A3D5D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FB14C65-17A8-591B-8C0B-7FFCB7BBD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DE0347D-0939-63FC-627A-E0707263267A}"/>
              </a:ext>
            </a:extLst>
          </p:cNvPr>
          <p:cNvSpPr>
            <a:spLocks noGrp="1"/>
          </p:cNvSpPr>
          <p:nvPr>
            <p:ph type="dt" sz="half" idx="10"/>
          </p:nvPr>
        </p:nvSpPr>
        <p:spPr/>
        <p:txBody>
          <a:bodyPr/>
          <a:lstStyle/>
          <a:p>
            <a:fld id="{BC29389F-A265-408E-B9C6-4B5ACE41C2C8}" type="datetimeFigureOut">
              <a:rPr lang="zh-CN" altLang="en-US" smtClean="0"/>
              <a:t>2024/4/25</a:t>
            </a:fld>
            <a:endParaRPr lang="zh-CN" altLang="en-US"/>
          </a:p>
        </p:txBody>
      </p:sp>
      <p:sp>
        <p:nvSpPr>
          <p:cNvPr id="6" name="页脚占位符 5">
            <a:extLst>
              <a:ext uri="{FF2B5EF4-FFF2-40B4-BE49-F238E27FC236}">
                <a16:creationId xmlns:a16="http://schemas.microsoft.com/office/drawing/2014/main" id="{E47CE25F-1E12-5ED1-59FB-3CCA2C64B7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56BD706-378A-874E-0C5E-5B10BBAE5DC5}"/>
              </a:ext>
            </a:extLst>
          </p:cNvPr>
          <p:cNvSpPr>
            <a:spLocks noGrp="1"/>
          </p:cNvSpPr>
          <p:nvPr>
            <p:ph type="sldNum" sz="quarter" idx="12"/>
          </p:nvPr>
        </p:nvSpPr>
        <p:spPr/>
        <p:txBody>
          <a:body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6514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8038A1B-87EE-52A7-EE63-5860DA744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C5D2665-3E6F-9FE8-3BCE-72987FFA9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2CD9E7E-7D02-6A84-CA22-A1AF7198F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29389F-A265-408E-B9C6-4B5ACE41C2C8}" type="datetimeFigureOut">
              <a:rPr lang="zh-CN" altLang="en-US" smtClean="0"/>
              <a:t>2024/4/25</a:t>
            </a:fld>
            <a:endParaRPr lang="zh-CN" altLang="en-US"/>
          </a:p>
        </p:txBody>
      </p:sp>
      <p:sp>
        <p:nvSpPr>
          <p:cNvPr id="5" name="页脚占位符 4">
            <a:extLst>
              <a:ext uri="{FF2B5EF4-FFF2-40B4-BE49-F238E27FC236}">
                <a16:creationId xmlns:a16="http://schemas.microsoft.com/office/drawing/2014/main" id="{CC5FEFF9-61B8-E6EC-8A02-7C564000D3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0A849852-69F3-EF99-D55F-2AC293C96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A06B78-B496-4326-9BCD-D1AA9C29032B}" type="slidenum">
              <a:rPr lang="zh-CN" altLang="en-US" smtClean="0"/>
              <a:t>‹#›</a:t>
            </a:fld>
            <a:endParaRPr lang="zh-CN" altLang="en-US"/>
          </a:p>
        </p:txBody>
      </p:sp>
    </p:spTree>
    <p:extLst>
      <p:ext uri="{BB962C8B-B14F-4D97-AF65-F5344CB8AC3E}">
        <p14:creationId xmlns:p14="http://schemas.microsoft.com/office/powerpoint/2010/main" val="177589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472"/>
            <a:ext cx="12192000" cy="3525985"/>
          </a:xfrm>
          <a:prstGeom prst="rect">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Title 1"/>
          <p:cNvSpPr>
            <a:spLocks noGrp="1"/>
          </p:cNvSpPr>
          <p:nvPr>
            <p:ph type="ctrTitle"/>
          </p:nvPr>
        </p:nvSpPr>
        <p:spPr>
          <a:xfrm>
            <a:off x="325310" y="1584861"/>
            <a:ext cx="11866690" cy="1510380"/>
          </a:xfrm>
        </p:spPr>
        <p:txBody>
          <a:bodyPr>
            <a:noAutofit/>
          </a:bodyPr>
          <a:lstStyle/>
          <a:p>
            <a:r>
              <a:rPr lang="en-US" altLang="zh-CN" sz="4400" b="1" i="1" dirty="0" err="1">
                <a:solidFill>
                  <a:schemeClr val="bg1"/>
                </a:solidFill>
                <a:latin typeface="Gill Sans MT" panose="020B0502020104020203" pitchFamily="34" charset="0"/>
                <a:ea typeface="微软雅黑" panose="020B0503020204020204" pitchFamily="34" charset="-122"/>
              </a:rPr>
              <a:t>DataFlower</a:t>
            </a:r>
            <a:r>
              <a:rPr lang="en-US" altLang="zh-CN" sz="4400" b="1" i="1" dirty="0">
                <a:solidFill>
                  <a:schemeClr val="bg1"/>
                </a:solidFill>
                <a:latin typeface="Gill Sans MT" panose="020B0502020104020203" pitchFamily="34" charset="0"/>
                <a:ea typeface="微软雅黑" panose="020B0503020204020204" pitchFamily="34" charset="-122"/>
              </a:rPr>
              <a:t>: Exploiting the Data-flow Paradigm for Serverless Workflow Orchestration</a:t>
            </a:r>
            <a:endParaRPr lang="en-GB" altLang="zh-CN" sz="4400" b="1" i="1" dirty="0">
              <a:solidFill>
                <a:schemeClr val="bg1"/>
              </a:solidFill>
              <a:latin typeface="Gill Sans MT" panose="020B0502020104020203" pitchFamily="34" charset="0"/>
              <a:ea typeface="微软雅黑" panose="020B0503020204020204" pitchFamily="34" charset="-122"/>
            </a:endParaRPr>
          </a:p>
        </p:txBody>
      </p:sp>
      <p:pic>
        <p:nvPicPr>
          <p:cNvPr id="1026" name="Picture 2" descr="Southeast Universit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808" y="5514004"/>
            <a:ext cx="965206" cy="958136"/>
          </a:xfrm>
          <a:prstGeom prst="rect">
            <a:avLst/>
          </a:prstGeom>
          <a:noFill/>
          <a:extLst>
            <a:ext uri="{909E8E84-426E-40DD-AFC4-6F175D3DCCD1}">
              <a14:hiddenFill xmlns:a14="http://schemas.microsoft.com/office/drawing/2010/main">
                <a:solidFill>
                  <a:srgbClr val="FFFFFF"/>
                </a:solidFill>
              </a14:hiddenFill>
            </a:ext>
          </a:extLst>
        </p:spPr>
      </p:pic>
      <p:sp>
        <p:nvSpPr>
          <p:cNvPr id="7" name="副标题 6"/>
          <p:cNvSpPr>
            <a:spLocks noGrp="1"/>
          </p:cNvSpPr>
          <p:nvPr>
            <p:ph type="subTitle" idx="1"/>
            <p:custDataLst>
              <p:tags r:id="rId1"/>
            </p:custDataLst>
          </p:nvPr>
        </p:nvSpPr>
        <p:spPr>
          <a:xfrm>
            <a:off x="719412" y="3927116"/>
            <a:ext cx="10753175" cy="1586888"/>
          </a:xfrm>
        </p:spPr>
        <p:txBody>
          <a:bodyPr>
            <a:normAutofit fontScale="25000" lnSpcReduction="20000"/>
          </a:bodyPr>
          <a:lstStyle/>
          <a:p>
            <a:pPr>
              <a:lnSpc>
                <a:spcPct val="110000"/>
              </a:lnSpc>
            </a:pPr>
            <a:r>
              <a:rPr lang="en-US" altLang="zh-CN" sz="9600" b="1" i="1" dirty="0">
                <a:latin typeface="Gill Sans MT" panose="020B0502020104020203" pitchFamily="34" charset="0"/>
                <a:ea typeface="Microsoft YaHei" panose="020B0503020204020204" pitchFamily="34" charset="-122"/>
              </a:rPr>
              <a:t>Authors</a:t>
            </a:r>
            <a:r>
              <a:rPr lang="zh-CN" altLang="en-US" sz="9600" b="1" i="1" dirty="0">
                <a:latin typeface="Gill Sans MT" panose="020B0502020104020203" pitchFamily="34" charset="0"/>
                <a:ea typeface="Microsoft YaHei" panose="020B0503020204020204" pitchFamily="34" charset="-122"/>
              </a:rPr>
              <a:t>：</a:t>
            </a:r>
            <a:r>
              <a:rPr lang="en-US" altLang="zh-CN" sz="9600" b="1" i="1" dirty="0" err="1">
                <a:latin typeface="Gill Sans MT" panose="020B0502020104020203" pitchFamily="34" charset="0"/>
                <a:ea typeface="Microsoft YaHei" panose="020B0503020204020204" pitchFamily="34" charset="-122"/>
              </a:rPr>
              <a:t>Zijun</a:t>
            </a:r>
            <a:r>
              <a:rPr lang="en-US" altLang="zh-CN" sz="9600" b="1" i="1" dirty="0">
                <a:latin typeface="Gill Sans MT" panose="020B0502020104020203" pitchFamily="34" charset="0"/>
                <a:ea typeface="Microsoft YaHei" panose="020B0503020204020204" pitchFamily="34" charset="-122"/>
              </a:rPr>
              <a:t> Li, </a:t>
            </a:r>
            <a:r>
              <a:rPr lang="en-US" altLang="zh-CN" sz="9600" b="1" i="1" dirty="0" err="1">
                <a:latin typeface="Gill Sans MT" panose="020B0502020104020203" pitchFamily="34" charset="0"/>
                <a:ea typeface="Microsoft YaHei" panose="020B0503020204020204" pitchFamily="34" charset="-122"/>
              </a:rPr>
              <a:t>Chuhao</a:t>
            </a:r>
            <a:r>
              <a:rPr lang="en-US" altLang="zh-CN" sz="9600" b="1" i="1" dirty="0">
                <a:latin typeface="Gill Sans MT" panose="020B0502020104020203" pitchFamily="34" charset="0"/>
                <a:ea typeface="Microsoft YaHei" panose="020B0503020204020204" pitchFamily="34" charset="-122"/>
              </a:rPr>
              <a:t> Xu, Quan Chen, </a:t>
            </a:r>
            <a:r>
              <a:rPr lang="en-US" altLang="zh-CN" sz="9600" b="1" i="1" dirty="0" err="1">
                <a:latin typeface="Gill Sans MT" panose="020B0502020104020203" pitchFamily="34" charset="0"/>
                <a:ea typeface="Microsoft YaHei" panose="020B0503020204020204" pitchFamily="34" charset="-122"/>
              </a:rPr>
              <a:t>Jieru</a:t>
            </a:r>
            <a:r>
              <a:rPr lang="en-US" altLang="zh-CN" sz="9600" b="1" i="1" dirty="0">
                <a:latin typeface="Gill Sans MT" panose="020B0502020104020203" pitchFamily="34" charset="0"/>
                <a:ea typeface="Microsoft YaHei" panose="020B0503020204020204" pitchFamily="34" charset="-122"/>
              </a:rPr>
              <a:t> Zhao, Chen </a:t>
            </a:r>
            <a:r>
              <a:rPr lang="en-US" altLang="zh-CN" sz="9600" b="1" i="1" dirty="0" err="1">
                <a:latin typeface="Gill Sans MT" panose="020B0502020104020203" pitchFamily="34" charset="0"/>
                <a:ea typeface="Microsoft YaHei" panose="020B0503020204020204" pitchFamily="34" charset="-122"/>
              </a:rPr>
              <a:t>Chen</a:t>
            </a:r>
            <a:r>
              <a:rPr lang="en-US" altLang="zh-CN" sz="9600" b="1" i="1" dirty="0">
                <a:latin typeface="Gill Sans MT" panose="020B0502020104020203" pitchFamily="34" charset="0"/>
                <a:ea typeface="Microsoft YaHei" panose="020B0503020204020204" pitchFamily="34" charset="-122"/>
              </a:rPr>
              <a:t>, </a:t>
            </a:r>
            <a:r>
              <a:rPr lang="en-US" altLang="zh-CN" sz="9600" b="1" i="1" dirty="0" err="1">
                <a:latin typeface="Gill Sans MT" panose="020B0502020104020203" pitchFamily="34" charset="0"/>
                <a:ea typeface="Microsoft YaHei" panose="020B0503020204020204" pitchFamily="34" charset="-122"/>
              </a:rPr>
              <a:t>Minyi</a:t>
            </a:r>
            <a:r>
              <a:rPr lang="en-US" altLang="zh-CN" sz="9600" b="1" i="1" dirty="0">
                <a:latin typeface="Gill Sans MT" panose="020B0502020104020203" pitchFamily="34" charset="0"/>
                <a:ea typeface="Microsoft YaHei" panose="020B0503020204020204" pitchFamily="34" charset="-122"/>
              </a:rPr>
              <a:t> Guo</a:t>
            </a:r>
            <a:endParaRPr sz="9600" b="1" i="1" dirty="0">
              <a:latin typeface="Gill Sans MT" panose="020B0502020104020203" pitchFamily="34" charset="0"/>
              <a:ea typeface="Microsoft YaHei" panose="020B0503020204020204" pitchFamily="34" charset="-122"/>
            </a:endParaRPr>
          </a:p>
          <a:p>
            <a:pPr>
              <a:lnSpc>
                <a:spcPct val="110000"/>
              </a:lnSpc>
            </a:pPr>
            <a:r>
              <a:rPr lang="en-US" altLang="zh-CN" sz="9600" b="1" i="1" dirty="0">
                <a:latin typeface="Gill Sans MT" panose="020B0502020104020203" pitchFamily="34" charset="0"/>
                <a:ea typeface="Microsoft YaHei" panose="020B0503020204020204" pitchFamily="34" charset="-122"/>
              </a:rPr>
              <a:t>Shanghai Jiao Tong University</a:t>
            </a:r>
          </a:p>
          <a:p>
            <a:pPr>
              <a:lnSpc>
                <a:spcPct val="110000"/>
              </a:lnSpc>
            </a:pPr>
            <a:endParaRPr lang="en-US" altLang="zh-CN" sz="6400" b="1" i="1" dirty="0">
              <a:latin typeface="Gill Sans MT" panose="020B0502020104020203" pitchFamily="34" charset="0"/>
              <a:ea typeface="Microsoft YaHei" panose="020B0503020204020204" pitchFamily="34" charset="-122"/>
            </a:endParaRPr>
          </a:p>
          <a:p>
            <a:pPr>
              <a:lnSpc>
                <a:spcPct val="110000"/>
              </a:lnSpc>
            </a:pPr>
            <a:r>
              <a:rPr lang="en-US" altLang="zh-CN" sz="14400" b="1" i="1" dirty="0">
                <a:latin typeface="Gill Sans MT" panose="020B0502020104020203" pitchFamily="34" charset="0"/>
                <a:ea typeface="Microsoft YaHei" panose="020B0503020204020204" pitchFamily="34" charset="-122"/>
              </a:rPr>
              <a:t>Presented by </a:t>
            </a:r>
            <a:r>
              <a:rPr lang="en-US" altLang="zh-CN" sz="14400" b="1" i="1" dirty="0" err="1">
                <a:latin typeface="Gill Sans MT" panose="020B0502020104020203" pitchFamily="34" charset="0"/>
                <a:ea typeface="Microsoft YaHei" panose="020B0503020204020204" pitchFamily="34" charset="-122"/>
              </a:rPr>
              <a:t>Fanglei</a:t>
            </a:r>
            <a:r>
              <a:rPr lang="en-US" altLang="zh-CN" sz="14400" b="1" i="1" dirty="0">
                <a:latin typeface="Gill Sans MT" panose="020B0502020104020203" pitchFamily="34" charset="0"/>
                <a:ea typeface="Microsoft YaHei" panose="020B0503020204020204" pitchFamily="34" charset="-122"/>
              </a:rPr>
              <a:t> Shu</a:t>
            </a:r>
          </a:p>
          <a:p>
            <a:endParaRPr lang="en-US" altLang="zh-CN"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10</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Background</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44" name="内容占位符 3">
            <a:extLst>
              <a:ext uri="{FF2B5EF4-FFF2-40B4-BE49-F238E27FC236}">
                <a16:creationId xmlns:a16="http://schemas.microsoft.com/office/drawing/2014/main" id="{A8E21F3F-1C76-2129-281B-0A9F2C7B51F4}"/>
              </a:ext>
            </a:extLst>
          </p:cNvPr>
          <p:cNvSpPr>
            <a:spLocks noGrp="1"/>
          </p:cNvSpPr>
          <p:nvPr>
            <p:ph sz="quarter" idx="10"/>
          </p:nvPr>
        </p:nvSpPr>
        <p:spPr>
          <a:xfrm>
            <a:off x="355600" y="1291472"/>
            <a:ext cx="11455400" cy="5200851"/>
          </a:xfrm>
        </p:spPr>
        <p:txBody>
          <a:bodyPr>
            <a:normAutofit/>
          </a:bodyPr>
          <a:lstStyle/>
          <a:p>
            <a:r>
              <a:rPr lang="en-US" altLang="zh-CN" sz="2800" dirty="0">
                <a:latin typeface="Gill Sans MT" panose="020B0502020104020203" pitchFamily="34" charset="0"/>
                <a:ea typeface="Sans Serif Collection" panose="020B0502040504020204" pitchFamily="34" charset="0"/>
                <a:cs typeface="Sans Serif Collection" panose="020B0502040504020204" pitchFamily="34" charset="0"/>
              </a:rPr>
              <a:t>Related work</a:t>
            </a:r>
          </a:p>
          <a:p>
            <a:pPr lvl="1"/>
            <a:r>
              <a:rPr lang="en-US" altLang="zh-CN" b="1" dirty="0" err="1">
                <a:latin typeface="Gill Sans MT" panose="020B0502020104020203" pitchFamily="34" charset="0"/>
                <a:ea typeface="Sans Serif Collection" panose="020B0502040504020204" pitchFamily="34" charset="0"/>
                <a:cs typeface="Sans Serif Collection" panose="020B0502040504020204" pitchFamily="34" charset="0"/>
              </a:rPr>
              <a:t>Nightcore</a:t>
            </a:r>
            <a:r>
              <a:rPr lang="en-US" altLang="zh-CN" b="1" dirty="0">
                <a:latin typeface="Gill Sans MT" panose="020B0502020104020203" pitchFamily="34" charset="0"/>
                <a:ea typeface="Sans Serif Collection" panose="020B0502040504020204" pitchFamily="34" charset="0"/>
                <a:cs typeface="Sans Serif Collection" panose="020B0502040504020204" pitchFamily="34" charset="0"/>
              </a:rPr>
              <a:t> [ASPLOS’21] </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Uses lightweight IPC for functions co-located on the same node</a:t>
            </a:r>
          </a:p>
          <a:p>
            <a:pPr lvl="1"/>
            <a:r>
              <a:rPr lang="en-US" altLang="zh-CN" b="1" dirty="0">
                <a:latin typeface="Gill Sans MT" panose="020B0502020104020203" pitchFamily="34" charset="0"/>
                <a:ea typeface="Sans Serif Collection" panose="020B0502040504020204" pitchFamily="34" charset="0"/>
                <a:cs typeface="Sans Serif Collection" panose="020B0502040504020204" pitchFamily="34" charset="0"/>
              </a:rPr>
              <a:t>SONIC [ATC’21]</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DAG </a:t>
            </a: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sym typeface="Wingdings" panose="05000000000000000000" pitchFamily="2" charset="2"/>
              </a:rPr>
              <a:t> Online profiling &amp; Model training  Data passing method</a:t>
            </a:r>
          </a:p>
          <a:p>
            <a:pPr lvl="1"/>
            <a:r>
              <a:rPr lang="en-US" altLang="zh-CN" b="1" dirty="0" err="1">
                <a:latin typeface="Gill Sans MT" panose="020B0502020104020203" pitchFamily="34" charset="0"/>
                <a:ea typeface="Sans Serif Collection" panose="020B0502040504020204" pitchFamily="34" charset="0"/>
                <a:cs typeface="Sans Serif Collection" panose="020B0502040504020204" pitchFamily="34" charset="0"/>
              </a:rPr>
              <a:t>FaaSFlow</a:t>
            </a:r>
            <a:r>
              <a:rPr lang="en-US" altLang="zh-CN" b="1" dirty="0">
                <a:latin typeface="Gill Sans MT" panose="020B0502020104020203" pitchFamily="34" charset="0"/>
                <a:ea typeface="Sans Serif Collection" panose="020B0502040504020204" pitchFamily="34" charset="0"/>
                <a:cs typeface="Sans Serif Collection" panose="020B0502040504020204" pitchFamily="34" charset="0"/>
              </a:rPr>
              <a:t> [ASPLOS ‘22]</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Uses local memory to cache data for local functions</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Decentralized scheduling to reduce the cross-node scheduling overhead</a:t>
            </a:r>
          </a:p>
        </p:txBody>
      </p:sp>
      <p:sp>
        <p:nvSpPr>
          <p:cNvPr id="3" name="圆角矩形 5">
            <a:extLst>
              <a:ext uri="{FF2B5EF4-FFF2-40B4-BE49-F238E27FC236}">
                <a16:creationId xmlns:a16="http://schemas.microsoft.com/office/drawing/2014/main" id="{BE4F8062-557E-B5A9-3651-592B17ED7D44}"/>
              </a:ext>
            </a:extLst>
          </p:cNvPr>
          <p:cNvSpPr/>
          <p:nvPr/>
        </p:nvSpPr>
        <p:spPr>
          <a:xfrm>
            <a:off x="730573" y="5260134"/>
            <a:ext cx="10089827" cy="612788"/>
          </a:xfrm>
          <a:prstGeom prst="roundRect">
            <a:avLst/>
          </a:prstGeom>
          <a:solidFill>
            <a:srgbClr val="003F88"/>
          </a:solidFill>
        </p:spPr>
        <p:style>
          <a:lnRef idx="0">
            <a:srgbClr val="FFFFFF"/>
          </a:lnRef>
          <a:fillRef idx="2">
            <a:schemeClr val="accent4"/>
          </a:fillRef>
          <a:effectRef idx="1">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lvl="1" indent="0">
              <a:buNone/>
            </a:pPr>
            <a:r>
              <a:rPr lang="en-US" altLang="zh-CN" sz="3200" dirty="0">
                <a:solidFill>
                  <a:srgbClr val="FF0000"/>
                </a:solidFill>
                <a:latin typeface="Gill Sans MT" panose="020B0502020104020203" pitchFamily="34" charset="0"/>
                <a:ea typeface="Sans Serif Collection" panose="020B0502040504020204" pitchFamily="34" charset="0"/>
                <a:cs typeface="Sans Serif Collection" panose="020B0502040504020204" pitchFamily="34" charset="0"/>
              </a:rPr>
              <a:t>Unable to solve the following two drawbacks</a:t>
            </a:r>
          </a:p>
        </p:txBody>
      </p:sp>
    </p:spTree>
    <p:extLst>
      <p:ext uri="{BB962C8B-B14F-4D97-AF65-F5344CB8AC3E}">
        <p14:creationId xmlns:p14="http://schemas.microsoft.com/office/powerpoint/2010/main" val="10585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11</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Background</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44" name="内容占位符 3">
            <a:extLst>
              <a:ext uri="{FF2B5EF4-FFF2-40B4-BE49-F238E27FC236}">
                <a16:creationId xmlns:a16="http://schemas.microsoft.com/office/drawing/2014/main" id="{A8E21F3F-1C76-2129-281B-0A9F2C7B51F4}"/>
              </a:ext>
            </a:extLst>
          </p:cNvPr>
          <p:cNvSpPr>
            <a:spLocks noGrp="1"/>
          </p:cNvSpPr>
          <p:nvPr>
            <p:ph sz="quarter" idx="10"/>
          </p:nvPr>
        </p:nvSpPr>
        <p:spPr>
          <a:xfrm>
            <a:off x="355600" y="1291473"/>
            <a:ext cx="11455400" cy="4837112"/>
          </a:xfrm>
        </p:spPr>
        <p:txBody>
          <a:bodyPr/>
          <a:lstStyle/>
          <a:p>
            <a:r>
              <a:rPr lang="en-US" altLang="zh-CN" sz="2800" dirty="0">
                <a:latin typeface="Gill Sans MT" panose="020B0502020104020203" pitchFamily="34" charset="0"/>
                <a:ea typeface="Sans Serif Collection" panose="020B0502040504020204" pitchFamily="34" charset="0"/>
                <a:cs typeface="Sans Serif Collection" panose="020B0502040504020204" pitchFamily="34" charset="0"/>
              </a:rPr>
              <a:t>Data-flow paradigm</a:t>
            </a:r>
            <a:endParaRPr lang="en-US" altLang="zh-CN" sz="2800" baseline="30000" dirty="0">
              <a:latin typeface="Gill Sans MT" panose="020B0502020104020203" pitchFamily="34" charset="0"/>
              <a:ea typeface="Sans Serif Collection" panose="020B0502040504020204" pitchFamily="34" charset="0"/>
              <a:cs typeface="Sans Serif Collection" panose="020B0502040504020204" pitchFamily="34" charset="0"/>
            </a:endParaRP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Based on its data dependency</a:t>
            </a: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Relies on the needed data to trigger execution.</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Alleviating Data Persistence Overhead</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Improving Resource Utilization</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Early Function Triggering.</a:t>
            </a:r>
            <a:endParaRPr lang="en-US" altLang="zh-CN" dirty="0"/>
          </a:p>
          <a:p>
            <a:pPr marL="457200" lvl="1" indent="0">
              <a:buNone/>
            </a:pPr>
            <a:endParaRPr lang="en-US" altLang="zh-CN" dirty="0"/>
          </a:p>
        </p:txBody>
      </p:sp>
      <p:pic>
        <p:nvPicPr>
          <p:cNvPr id="5" name="图片 4">
            <a:extLst>
              <a:ext uri="{FF2B5EF4-FFF2-40B4-BE49-F238E27FC236}">
                <a16:creationId xmlns:a16="http://schemas.microsoft.com/office/drawing/2014/main" id="{FF811962-DBE1-4A6E-0DE4-57EA7BF2702E}"/>
              </a:ext>
            </a:extLst>
          </p:cNvPr>
          <p:cNvPicPr>
            <a:picLocks noChangeAspect="1"/>
          </p:cNvPicPr>
          <p:nvPr/>
        </p:nvPicPr>
        <p:blipFill>
          <a:blip r:embed="rId3"/>
          <a:stretch>
            <a:fillRect/>
          </a:stretch>
        </p:blipFill>
        <p:spPr>
          <a:xfrm>
            <a:off x="4955276" y="3004848"/>
            <a:ext cx="6111309" cy="3330271"/>
          </a:xfrm>
          <a:prstGeom prst="rect">
            <a:avLst/>
          </a:prstGeom>
        </p:spPr>
      </p:pic>
    </p:spTree>
    <p:extLst>
      <p:ext uri="{BB962C8B-B14F-4D97-AF65-F5344CB8AC3E}">
        <p14:creationId xmlns:p14="http://schemas.microsoft.com/office/powerpoint/2010/main" val="11040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12</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Background</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44" name="内容占位符 3">
            <a:extLst>
              <a:ext uri="{FF2B5EF4-FFF2-40B4-BE49-F238E27FC236}">
                <a16:creationId xmlns:a16="http://schemas.microsoft.com/office/drawing/2014/main" id="{A8E21F3F-1C76-2129-281B-0A9F2C7B51F4}"/>
              </a:ext>
            </a:extLst>
          </p:cNvPr>
          <p:cNvSpPr>
            <a:spLocks noGrp="1"/>
          </p:cNvSpPr>
          <p:nvPr>
            <p:ph sz="quarter" idx="10"/>
          </p:nvPr>
        </p:nvSpPr>
        <p:spPr>
          <a:xfrm>
            <a:off x="355600" y="1291473"/>
            <a:ext cx="11455400" cy="4837112"/>
          </a:xfrm>
        </p:spPr>
        <p:txBody>
          <a:bodyPr/>
          <a:lstStyle/>
          <a:p>
            <a:r>
              <a:rPr lang="en-US" altLang="zh-CN" sz="2800" dirty="0">
                <a:latin typeface="Gill Sans MT" panose="020B0502020104020203" pitchFamily="34" charset="0"/>
                <a:ea typeface="Sans Serif Collection" panose="020B0502040504020204" pitchFamily="34" charset="0"/>
                <a:cs typeface="Sans Serif Collection" panose="020B0502040504020204" pitchFamily="34" charset="0"/>
              </a:rPr>
              <a:t>Challenges in Applying the Data-flow</a:t>
            </a: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How to decoupled  the computation and data passing</a:t>
            </a:r>
            <a:endParaRPr lang="en-US" altLang="zh-CN" sz="1800" dirty="0">
              <a:latin typeface="Gill Sans MT" panose="020B0502020104020203" pitchFamily="34" charset="0"/>
              <a:ea typeface="Sans Serif Collection" panose="020B0502040504020204" pitchFamily="34" charset="0"/>
              <a:cs typeface="Sans Serif Collection" panose="020B0502040504020204" pitchFamily="34" charset="0"/>
            </a:endParaRP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How to support the function triggering based on data availability</a:t>
            </a: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How to design a direct data communication mechanism</a:t>
            </a:r>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0" lvl="1" indent="0">
              <a:spcBef>
                <a:spcPts val="1000"/>
              </a:spcBef>
              <a:buNone/>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The FLU</a:t>
            </a:r>
            <a:r>
              <a:rPr lang="zh-CN" altLang="en-US" sz="2800" b="1" dirty="0">
                <a:latin typeface="Gill Sans MT" panose="020B0502020104020203" pitchFamily="34" charset="0"/>
                <a:ea typeface="Sans Serif Collection" panose="020B0502040504020204" pitchFamily="34" charset="0"/>
                <a:cs typeface="Sans Serif Collection" panose="020B0502040504020204" pitchFamily="34" charset="0"/>
              </a:rPr>
              <a:t>（</a:t>
            </a:r>
            <a:r>
              <a:rPr kumimoji="1" lang="zh-CN" altLang="en-US" sz="2800" dirty="0"/>
              <a:t>计算逻辑单元）</a:t>
            </a: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 DLU </a:t>
            </a:r>
            <a:r>
              <a:rPr lang="zh-CN" altLang="en-US" sz="2800" b="1" dirty="0">
                <a:latin typeface="Gill Sans MT" panose="020B0502020104020203" pitchFamily="34" charset="0"/>
                <a:ea typeface="Sans Serif Collection" panose="020B0502040504020204" pitchFamily="34" charset="0"/>
                <a:cs typeface="Sans Serif Collection" panose="020B0502040504020204" pitchFamily="34" charset="0"/>
              </a:rPr>
              <a:t>（</a:t>
            </a:r>
            <a:r>
              <a:rPr kumimoji="1" lang="zh-CN" altLang="en-US" sz="2800" dirty="0"/>
              <a:t>数据逻辑单元 </a:t>
            </a:r>
            <a:r>
              <a:rPr lang="zh-CN" altLang="en-US" sz="2800" b="1" dirty="0">
                <a:latin typeface="Gill Sans MT" panose="020B0502020104020203" pitchFamily="34" charset="0"/>
                <a:ea typeface="Sans Serif Collection" panose="020B0502040504020204" pitchFamily="34" charset="0"/>
                <a:cs typeface="Sans Serif Collection" panose="020B0502040504020204" pitchFamily="34" charset="0"/>
              </a:rPr>
              <a:t>）</a:t>
            </a: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Abstraction </a:t>
            </a:r>
          </a:p>
          <a:p>
            <a:pPr marL="0" lvl="1" indent="0">
              <a:spcBef>
                <a:spcPts val="1000"/>
              </a:spcBef>
              <a:buNone/>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Serverless Workflow Expression</a:t>
            </a:r>
          </a:p>
          <a:p>
            <a:pPr marL="0" lvl="1" indent="0">
              <a:spcBef>
                <a:spcPts val="1000"/>
              </a:spcBef>
              <a:buNone/>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Host-Container Collaborative Communication Mechanism</a:t>
            </a:r>
          </a:p>
        </p:txBody>
      </p:sp>
    </p:spTree>
    <p:extLst>
      <p:ext uri="{BB962C8B-B14F-4D97-AF65-F5344CB8AC3E}">
        <p14:creationId xmlns:p14="http://schemas.microsoft.com/office/powerpoint/2010/main" val="23820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13</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Outline</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矩形 4"/>
          <p:cNvSpPr/>
          <p:nvPr/>
        </p:nvSpPr>
        <p:spPr>
          <a:xfrm>
            <a:off x="3628377" y="1538129"/>
            <a:ext cx="4119959" cy="3781741"/>
          </a:xfrm>
          <a:prstGeom prst="rect">
            <a:avLst/>
          </a:prstGeom>
          <a:noFill/>
        </p:spPr>
        <p:txBody>
          <a:bodyPr wrap="square">
            <a:spAutoFit/>
          </a:bodyPr>
          <a:lstStyle/>
          <a:p>
            <a:pPr marL="457200" indent="-457200">
              <a:lnSpc>
                <a:spcPct val="140000"/>
              </a:lnSpc>
              <a:buFont typeface="Arial" panose="020B0604020202020204" pitchFamily="34" charset="0"/>
              <a:buChar char="•"/>
            </a:pPr>
            <a:r>
              <a:rPr kumimoji="1" lang="en-US" altLang="zh-CN" sz="4400" b="1" i="1" u="none" strike="noStrike" kern="1200" cap="none" spc="0" normalizeH="0" baseline="0" noProof="0" dirty="0">
                <a:ln>
                  <a:noFill/>
                </a:ln>
                <a:solidFill>
                  <a:schemeClr val="bg2"/>
                </a:solidFill>
                <a:effectLst/>
                <a:uLnTx/>
                <a:uFillTx/>
                <a:latin typeface="Gill Sans MT" panose="020B0502020104020203" pitchFamily="34" charset="0"/>
                <a:ea typeface="Microsoft YaHei" panose="020B0503020204020204" pitchFamily="34" charset="-122"/>
                <a:cs typeface="+mj-cs"/>
              </a:rPr>
              <a:t>Background</a:t>
            </a:r>
          </a:p>
          <a:p>
            <a:pPr marL="457200" indent="-457200">
              <a:lnSpc>
                <a:spcPct val="140000"/>
              </a:lnSpc>
              <a:buFont typeface="Arial" panose="020B0604020202020204" pitchFamily="34" charset="0"/>
              <a:buChar char="•"/>
            </a:pPr>
            <a:r>
              <a:rPr kumimoji="1" lang="en-US" altLang="zh-CN" sz="4400" b="1" i="1" dirty="0">
                <a:solidFill>
                  <a:srgbClr val="003F87"/>
                </a:solidFill>
                <a:latin typeface="Gill Sans MT" panose="020B0502020104020203" pitchFamily="34" charset="0"/>
                <a:ea typeface="Microsoft YaHei" panose="020B0503020204020204" pitchFamily="34" charset="-122"/>
                <a:cs typeface="+mj-cs"/>
              </a:rPr>
              <a:t>Design</a:t>
            </a:r>
          </a:p>
          <a:p>
            <a:pPr marL="457200" indent="-457200">
              <a:lnSpc>
                <a:spcPct val="140000"/>
              </a:lnSpc>
              <a:buFont typeface="Arial" panose="020B0604020202020204" pitchFamily="34" charset="0"/>
              <a:buChar char="•"/>
            </a:pPr>
            <a:r>
              <a:rPr kumimoji="1" lang="en-US" altLang="zh-CN" sz="4400" b="1" i="1" dirty="0">
                <a:solidFill>
                  <a:schemeClr val="bg2"/>
                </a:solidFill>
                <a:latin typeface="Gill Sans MT" panose="020B0502020104020203" pitchFamily="34" charset="0"/>
                <a:ea typeface="Microsoft YaHei" panose="020B0503020204020204" pitchFamily="34" charset="-122"/>
                <a:cs typeface="+mj-cs"/>
              </a:rPr>
              <a:t>Evaluation</a:t>
            </a:r>
          </a:p>
          <a:p>
            <a:pPr marL="457200" indent="-457200">
              <a:lnSpc>
                <a:spcPct val="140000"/>
              </a:lnSpc>
              <a:buFont typeface="Arial" panose="020B0604020202020204" pitchFamily="34" charset="0"/>
              <a:buChar char="•"/>
            </a:pPr>
            <a:r>
              <a:rPr kumimoji="1" lang="en-US" altLang="zh-CN" sz="4400" b="1" i="1" dirty="0">
                <a:solidFill>
                  <a:schemeClr val="bg2"/>
                </a:solidFill>
                <a:latin typeface="Gill Sans MT" panose="020B0502020104020203" pitchFamily="34" charset="0"/>
                <a:ea typeface="Microsoft YaHei" panose="020B0503020204020204" pitchFamily="34" charset="-122"/>
                <a:cs typeface="+mj-cs"/>
              </a:rPr>
              <a:t>Conclusion</a:t>
            </a:r>
            <a:endParaRPr kumimoji="1" lang="zh-CN" altLang="en-US" sz="4400" b="1" i="1" dirty="0">
              <a:solidFill>
                <a:schemeClr val="bg2"/>
              </a:solidFill>
              <a:latin typeface="Gill Sans MT" panose="020B0502020104020203" pitchFamily="34" charset="0"/>
              <a:ea typeface="Microsoft YaHei" panose="020B0503020204020204" pitchFamily="34" charset="-122"/>
              <a:cs typeface="+mj-cs"/>
            </a:endParaRPr>
          </a:p>
        </p:txBody>
      </p:sp>
    </p:spTree>
    <p:extLst>
      <p:ext uri="{BB962C8B-B14F-4D97-AF65-F5344CB8AC3E}">
        <p14:creationId xmlns:p14="http://schemas.microsoft.com/office/powerpoint/2010/main" val="696904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14</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Design</a:t>
            </a:r>
            <a:endParaRPr kumimoji="1" lang="zh-CN" altLang="en-US" sz="4400" b="1" i="1" dirty="0">
              <a:latin typeface="Gill Sans MT" panose="020B0502020104020203" pitchFamily="34" charset="0"/>
              <a:ea typeface="Microsoft YaHei" panose="020B0503020204020204" pitchFamily="34" charset="-122"/>
              <a:cs typeface="+mj-cs"/>
            </a:endParaRPr>
          </a:p>
        </p:txBody>
      </p:sp>
      <p:pic>
        <p:nvPicPr>
          <p:cNvPr id="5" name="图片 4">
            <a:extLst>
              <a:ext uri="{FF2B5EF4-FFF2-40B4-BE49-F238E27FC236}">
                <a16:creationId xmlns:a16="http://schemas.microsoft.com/office/drawing/2014/main" id="{E6BE996D-6D28-1393-E54E-6747182A321D}"/>
              </a:ext>
            </a:extLst>
          </p:cNvPr>
          <p:cNvPicPr>
            <a:picLocks noChangeAspect="1"/>
          </p:cNvPicPr>
          <p:nvPr/>
        </p:nvPicPr>
        <p:blipFill>
          <a:blip r:embed="rId3"/>
          <a:stretch>
            <a:fillRect/>
          </a:stretch>
        </p:blipFill>
        <p:spPr>
          <a:xfrm>
            <a:off x="2287027" y="1863646"/>
            <a:ext cx="7617946" cy="4258762"/>
          </a:xfrm>
          <a:prstGeom prst="rect">
            <a:avLst/>
          </a:prstGeom>
        </p:spPr>
      </p:pic>
      <p:sp>
        <p:nvSpPr>
          <p:cNvPr id="6" name="文本框 5">
            <a:extLst>
              <a:ext uri="{FF2B5EF4-FFF2-40B4-BE49-F238E27FC236}">
                <a16:creationId xmlns:a16="http://schemas.microsoft.com/office/drawing/2014/main" id="{AF4618B8-A01D-D624-62A4-167191A0D93E}"/>
              </a:ext>
            </a:extLst>
          </p:cNvPr>
          <p:cNvSpPr txBox="1"/>
          <p:nvPr/>
        </p:nvSpPr>
        <p:spPr>
          <a:xfrm>
            <a:off x="355600" y="1155625"/>
            <a:ext cx="10968892" cy="480131"/>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Design Methodology of </a:t>
            </a:r>
            <a:r>
              <a:rPr lang="en-US" altLang="zh-CN" sz="2800" b="1" dirty="0" err="1">
                <a:latin typeface="Gill Sans MT" panose="020B0502020104020203" pitchFamily="34" charset="0"/>
                <a:ea typeface="Sans Serif Collection" panose="020B0502040504020204" pitchFamily="34" charset="0"/>
                <a:cs typeface="Sans Serif Collection" panose="020B0502040504020204" pitchFamily="34" charset="0"/>
              </a:rPr>
              <a:t>Dataflower</a:t>
            </a:r>
            <a:endParaRPr lang="zh-CN" altLang="en-US" sz="2800" b="1" dirty="0">
              <a:latin typeface="Gill Sans MT" panose="020B0502020104020203" pitchFamily="34" charset="0"/>
              <a:cs typeface="Sans Serif Collection" panose="020B0502040504020204" pitchFamily="34" charset="0"/>
            </a:endParaRPr>
          </a:p>
        </p:txBody>
      </p:sp>
    </p:spTree>
    <p:extLst>
      <p:ext uri="{BB962C8B-B14F-4D97-AF65-F5344CB8AC3E}">
        <p14:creationId xmlns:p14="http://schemas.microsoft.com/office/powerpoint/2010/main" val="4132158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15</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Design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6" name="文本框 5">
            <a:extLst>
              <a:ext uri="{FF2B5EF4-FFF2-40B4-BE49-F238E27FC236}">
                <a16:creationId xmlns:a16="http://schemas.microsoft.com/office/drawing/2014/main" id="{AF4618B8-A01D-D624-62A4-167191A0D93E}"/>
              </a:ext>
            </a:extLst>
          </p:cNvPr>
          <p:cNvSpPr txBox="1"/>
          <p:nvPr/>
        </p:nvSpPr>
        <p:spPr>
          <a:xfrm>
            <a:off x="355600" y="1100225"/>
            <a:ext cx="8088923" cy="876650"/>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The FLU-DLU Abstraction</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Programming and Execution Model</a:t>
            </a:r>
          </a:p>
        </p:txBody>
      </p:sp>
    </p:spTree>
    <p:extLst>
      <p:ext uri="{BB962C8B-B14F-4D97-AF65-F5344CB8AC3E}">
        <p14:creationId xmlns:p14="http://schemas.microsoft.com/office/powerpoint/2010/main" val="3044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16</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Design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6" name="文本框 5">
            <a:extLst>
              <a:ext uri="{FF2B5EF4-FFF2-40B4-BE49-F238E27FC236}">
                <a16:creationId xmlns:a16="http://schemas.microsoft.com/office/drawing/2014/main" id="{AF4618B8-A01D-D624-62A4-167191A0D93E}"/>
              </a:ext>
            </a:extLst>
          </p:cNvPr>
          <p:cNvSpPr txBox="1"/>
          <p:nvPr/>
        </p:nvSpPr>
        <p:spPr>
          <a:xfrm>
            <a:off x="355600" y="1100225"/>
            <a:ext cx="8088923" cy="876650"/>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The FLU-DLU Abstraction</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Programming and Execution Model</a:t>
            </a:r>
          </a:p>
        </p:txBody>
      </p:sp>
      <p:pic>
        <p:nvPicPr>
          <p:cNvPr id="7" name="图片 6">
            <a:extLst>
              <a:ext uri="{FF2B5EF4-FFF2-40B4-BE49-F238E27FC236}">
                <a16:creationId xmlns:a16="http://schemas.microsoft.com/office/drawing/2014/main" id="{B801B751-EE27-9E7F-2E26-CF621051DC0C}"/>
              </a:ext>
            </a:extLst>
          </p:cNvPr>
          <p:cNvPicPr>
            <a:picLocks noChangeAspect="1"/>
          </p:cNvPicPr>
          <p:nvPr/>
        </p:nvPicPr>
        <p:blipFill>
          <a:blip r:embed="rId3"/>
          <a:stretch>
            <a:fillRect/>
          </a:stretch>
        </p:blipFill>
        <p:spPr>
          <a:xfrm>
            <a:off x="543169" y="2373394"/>
            <a:ext cx="5150705" cy="3626827"/>
          </a:xfrm>
          <a:prstGeom prst="rect">
            <a:avLst/>
          </a:prstGeom>
        </p:spPr>
      </p:pic>
    </p:spTree>
    <p:extLst>
      <p:ext uri="{BB962C8B-B14F-4D97-AF65-F5344CB8AC3E}">
        <p14:creationId xmlns:p14="http://schemas.microsoft.com/office/powerpoint/2010/main" val="287214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17</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Design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6" name="文本框 5">
            <a:extLst>
              <a:ext uri="{FF2B5EF4-FFF2-40B4-BE49-F238E27FC236}">
                <a16:creationId xmlns:a16="http://schemas.microsoft.com/office/drawing/2014/main" id="{AF4618B8-A01D-D624-62A4-167191A0D93E}"/>
              </a:ext>
            </a:extLst>
          </p:cNvPr>
          <p:cNvSpPr txBox="1"/>
          <p:nvPr/>
        </p:nvSpPr>
        <p:spPr>
          <a:xfrm>
            <a:off x="355600" y="1100225"/>
            <a:ext cx="8088923" cy="127316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The FLU-DLU Abstraction</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Programming and Execution Model</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Pressure-aware Function Scaling</a:t>
            </a:r>
          </a:p>
        </p:txBody>
      </p:sp>
      <p:pic>
        <p:nvPicPr>
          <p:cNvPr id="7" name="图片 6">
            <a:extLst>
              <a:ext uri="{FF2B5EF4-FFF2-40B4-BE49-F238E27FC236}">
                <a16:creationId xmlns:a16="http://schemas.microsoft.com/office/drawing/2014/main" id="{B801B751-EE27-9E7F-2E26-CF621051DC0C}"/>
              </a:ext>
            </a:extLst>
          </p:cNvPr>
          <p:cNvPicPr>
            <a:picLocks noChangeAspect="1"/>
          </p:cNvPicPr>
          <p:nvPr/>
        </p:nvPicPr>
        <p:blipFill>
          <a:blip r:embed="rId3"/>
          <a:stretch>
            <a:fillRect/>
          </a:stretch>
        </p:blipFill>
        <p:spPr>
          <a:xfrm>
            <a:off x="543169" y="2373394"/>
            <a:ext cx="5150705" cy="3626827"/>
          </a:xfrm>
          <a:prstGeom prst="rect">
            <a:avLst/>
          </a:prstGeom>
        </p:spPr>
      </p:pic>
      <p:pic>
        <p:nvPicPr>
          <p:cNvPr id="5" name="图片 4">
            <a:extLst>
              <a:ext uri="{FF2B5EF4-FFF2-40B4-BE49-F238E27FC236}">
                <a16:creationId xmlns:a16="http://schemas.microsoft.com/office/drawing/2014/main" id="{FB6F673E-97FB-1250-2FD7-3EBBBD9EC1F9}"/>
              </a:ext>
            </a:extLst>
          </p:cNvPr>
          <p:cNvPicPr>
            <a:picLocks noChangeAspect="1"/>
          </p:cNvPicPr>
          <p:nvPr/>
        </p:nvPicPr>
        <p:blipFill>
          <a:blip r:embed="rId4"/>
          <a:stretch>
            <a:fillRect/>
          </a:stretch>
        </p:blipFill>
        <p:spPr>
          <a:xfrm>
            <a:off x="6527808" y="1388590"/>
            <a:ext cx="4292592" cy="696438"/>
          </a:xfrm>
          <a:prstGeom prst="rect">
            <a:avLst/>
          </a:prstGeom>
        </p:spPr>
      </p:pic>
      <p:pic>
        <p:nvPicPr>
          <p:cNvPr id="8" name="图片 7">
            <a:extLst>
              <a:ext uri="{FF2B5EF4-FFF2-40B4-BE49-F238E27FC236}">
                <a16:creationId xmlns:a16="http://schemas.microsoft.com/office/drawing/2014/main" id="{B9808191-E5D1-FB70-7889-C197DD4FEDCB}"/>
              </a:ext>
            </a:extLst>
          </p:cNvPr>
          <p:cNvPicPr>
            <a:picLocks noChangeAspect="1"/>
          </p:cNvPicPr>
          <p:nvPr/>
        </p:nvPicPr>
        <p:blipFill>
          <a:blip r:embed="rId5"/>
          <a:stretch>
            <a:fillRect/>
          </a:stretch>
        </p:blipFill>
        <p:spPr>
          <a:xfrm>
            <a:off x="5844784" y="2373393"/>
            <a:ext cx="5658640" cy="1295581"/>
          </a:xfrm>
          <a:prstGeom prst="rect">
            <a:avLst/>
          </a:prstGeom>
        </p:spPr>
      </p:pic>
      <p:cxnSp>
        <p:nvCxnSpPr>
          <p:cNvPr id="15" name="直接箭头连接符 14">
            <a:extLst>
              <a:ext uri="{FF2B5EF4-FFF2-40B4-BE49-F238E27FC236}">
                <a16:creationId xmlns:a16="http://schemas.microsoft.com/office/drawing/2014/main" id="{1EDAB996-366E-C936-BEB3-FF7AE101FC3B}"/>
              </a:ext>
            </a:extLst>
          </p:cNvPr>
          <p:cNvCxnSpPr/>
          <p:nvPr/>
        </p:nvCxnSpPr>
        <p:spPr>
          <a:xfrm flipV="1">
            <a:off x="9448800" y="1116962"/>
            <a:ext cx="609600" cy="14557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7" name="文本框 16">
            <a:extLst>
              <a:ext uri="{FF2B5EF4-FFF2-40B4-BE49-F238E27FC236}">
                <a16:creationId xmlns:a16="http://schemas.microsoft.com/office/drawing/2014/main" id="{71FC2BB6-9859-0775-947E-F3841DE3AD4C}"/>
              </a:ext>
            </a:extLst>
          </p:cNvPr>
          <p:cNvSpPr txBox="1"/>
          <p:nvPr/>
        </p:nvSpPr>
        <p:spPr>
          <a:xfrm>
            <a:off x="10058400" y="889954"/>
            <a:ext cx="431528" cy="369332"/>
          </a:xfrm>
          <a:prstGeom prst="rect">
            <a:avLst/>
          </a:prstGeom>
          <a:noFill/>
        </p:spPr>
        <p:txBody>
          <a:bodyPr wrap="none" rtlCol="0">
            <a:spAutoFit/>
          </a:bodyPr>
          <a:lstStyle/>
          <a:p>
            <a:r>
              <a:rPr lang="en-US" altLang="zh-CN" b="1" dirty="0">
                <a:solidFill>
                  <a:srgbClr val="FF0000"/>
                </a:solidFill>
              </a:rPr>
              <a:t>T</a:t>
            </a:r>
            <a:r>
              <a:rPr lang="en-US" altLang="zh-CN" sz="900" b="1" dirty="0">
                <a:solidFill>
                  <a:srgbClr val="FF0000"/>
                </a:solidFill>
              </a:rPr>
              <a:t>IO</a:t>
            </a:r>
            <a:endParaRPr lang="zh-CN" altLang="en-US" b="1" dirty="0">
              <a:solidFill>
                <a:srgbClr val="FF0000"/>
              </a:solidFill>
            </a:endParaRPr>
          </a:p>
        </p:txBody>
      </p:sp>
    </p:spTree>
    <p:extLst>
      <p:ext uri="{BB962C8B-B14F-4D97-AF65-F5344CB8AC3E}">
        <p14:creationId xmlns:p14="http://schemas.microsoft.com/office/powerpoint/2010/main" val="6841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18</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Design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6" name="文本框 5">
            <a:extLst>
              <a:ext uri="{FF2B5EF4-FFF2-40B4-BE49-F238E27FC236}">
                <a16:creationId xmlns:a16="http://schemas.microsoft.com/office/drawing/2014/main" id="{AF4618B8-A01D-D624-62A4-167191A0D93E}"/>
              </a:ext>
            </a:extLst>
          </p:cNvPr>
          <p:cNvSpPr txBox="1"/>
          <p:nvPr/>
        </p:nvSpPr>
        <p:spPr>
          <a:xfrm>
            <a:off x="355600" y="1100225"/>
            <a:ext cx="8088923" cy="127316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The FLU-DLU Abstraction</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Programming and Execution Model</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Pressure-aware Function Scaling</a:t>
            </a:r>
          </a:p>
        </p:txBody>
      </p:sp>
      <p:pic>
        <p:nvPicPr>
          <p:cNvPr id="7" name="图片 6">
            <a:extLst>
              <a:ext uri="{FF2B5EF4-FFF2-40B4-BE49-F238E27FC236}">
                <a16:creationId xmlns:a16="http://schemas.microsoft.com/office/drawing/2014/main" id="{B801B751-EE27-9E7F-2E26-CF621051DC0C}"/>
              </a:ext>
            </a:extLst>
          </p:cNvPr>
          <p:cNvPicPr>
            <a:picLocks noChangeAspect="1"/>
          </p:cNvPicPr>
          <p:nvPr/>
        </p:nvPicPr>
        <p:blipFill>
          <a:blip r:embed="rId3"/>
          <a:stretch>
            <a:fillRect/>
          </a:stretch>
        </p:blipFill>
        <p:spPr>
          <a:xfrm>
            <a:off x="543169" y="2373394"/>
            <a:ext cx="5150705" cy="3626827"/>
          </a:xfrm>
          <a:prstGeom prst="rect">
            <a:avLst/>
          </a:prstGeom>
        </p:spPr>
      </p:pic>
      <p:pic>
        <p:nvPicPr>
          <p:cNvPr id="5" name="图片 4">
            <a:extLst>
              <a:ext uri="{FF2B5EF4-FFF2-40B4-BE49-F238E27FC236}">
                <a16:creationId xmlns:a16="http://schemas.microsoft.com/office/drawing/2014/main" id="{FB6F673E-97FB-1250-2FD7-3EBBBD9EC1F9}"/>
              </a:ext>
            </a:extLst>
          </p:cNvPr>
          <p:cNvPicPr>
            <a:picLocks noChangeAspect="1"/>
          </p:cNvPicPr>
          <p:nvPr/>
        </p:nvPicPr>
        <p:blipFill>
          <a:blip r:embed="rId4"/>
          <a:stretch>
            <a:fillRect/>
          </a:stretch>
        </p:blipFill>
        <p:spPr>
          <a:xfrm>
            <a:off x="6527808" y="1388590"/>
            <a:ext cx="4292592" cy="696438"/>
          </a:xfrm>
          <a:prstGeom prst="rect">
            <a:avLst/>
          </a:prstGeom>
        </p:spPr>
      </p:pic>
      <p:pic>
        <p:nvPicPr>
          <p:cNvPr id="8" name="图片 7">
            <a:extLst>
              <a:ext uri="{FF2B5EF4-FFF2-40B4-BE49-F238E27FC236}">
                <a16:creationId xmlns:a16="http://schemas.microsoft.com/office/drawing/2014/main" id="{B9808191-E5D1-FB70-7889-C197DD4FEDCB}"/>
              </a:ext>
            </a:extLst>
          </p:cNvPr>
          <p:cNvPicPr>
            <a:picLocks noChangeAspect="1"/>
          </p:cNvPicPr>
          <p:nvPr/>
        </p:nvPicPr>
        <p:blipFill>
          <a:blip r:embed="rId5"/>
          <a:stretch>
            <a:fillRect/>
          </a:stretch>
        </p:blipFill>
        <p:spPr>
          <a:xfrm>
            <a:off x="5844784" y="2373393"/>
            <a:ext cx="5658640" cy="1295581"/>
          </a:xfrm>
          <a:prstGeom prst="rect">
            <a:avLst/>
          </a:prstGeom>
        </p:spPr>
      </p:pic>
      <p:pic>
        <p:nvPicPr>
          <p:cNvPr id="11" name="图片 10">
            <a:extLst>
              <a:ext uri="{FF2B5EF4-FFF2-40B4-BE49-F238E27FC236}">
                <a16:creationId xmlns:a16="http://schemas.microsoft.com/office/drawing/2014/main" id="{8A55893F-42C5-DD9F-31E5-64DA212A5C88}"/>
              </a:ext>
            </a:extLst>
          </p:cNvPr>
          <p:cNvPicPr>
            <a:picLocks noChangeAspect="1"/>
          </p:cNvPicPr>
          <p:nvPr/>
        </p:nvPicPr>
        <p:blipFill>
          <a:blip r:embed="rId6"/>
          <a:stretch>
            <a:fillRect/>
          </a:stretch>
        </p:blipFill>
        <p:spPr>
          <a:xfrm>
            <a:off x="5844784" y="3819052"/>
            <a:ext cx="5944430" cy="2133898"/>
          </a:xfrm>
          <a:prstGeom prst="rect">
            <a:avLst/>
          </a:prstGeom>
        </p:spPr>
      </p:pic>
      <p:cxnSp>
        <p:nvCxnSpPr>
          <p:cNvPr id="3" name="直接箭头连接符 2">
            <a:extLst>
              <a:ext uri="{FF2B5EF4-FFF2-40B4-BE49-F238E27FC236}">
                <a16:creationId xmlns:a16="http://schemas.microsoft.com/office/drawing/2014/main" id="{44FC29EF-0882-FBC2-76D4-1085C717C902}"/>
              </a:ext>
            </a:extLst>
          </p:cNvPr>
          <p:cNvCxnSpPr/>
          <p:nvPr/>
        </p:nvCxnSpPr>
        <p:spPr>
          <a:xfrm flipV="1">
            <a:off x="9448800" y="1116962"/>
            <a:ext cx="609600" cy="14557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9" name="文本框 8">
            <a:extLst>
              <a:ext uri="{FF2B5EF4-FFF2-40B4-BE49-F238E27FC236}">
                <a16:creationId xmlns:a16="http://schemas.microsoft.com/office/drawing/2014/main" id="{4E6DC150-E5CC-2DA2-935B-976E74F594AE}"/>
              </a:ext>
            </a:extLst>
          </p:cNvPr>
          <p:cNvSpPr txBox="1"/>
          <p:nvPr/>
        </p:nvSpPr>
        <p:spPr>
          <a:xfrm>
            <a:off x="10016444" y="889954"/>
            <a:ext cx="450764" cy="369332"/>
          </a:xfrm>
          <a:prstGeom prst="rect">
            <a:avLst/>
          </a:prstGeom>
          <a:noFill/>
        </p:spPr>
        <p:txBody>
          <a:bodyPr wrap="none" rtlCol="0">
            <a:spAutoFit/>
          </a:bodyPr>
          <a:lstStyle/>
          <a:p>
            <a:r>
              <a:rPr lang="en-US" altLang="zh-CN" b="1" dirty="0">
                <a:solidFill>
                  <a:srgbClr val="FF0000"/>
                </a:solidFill>
              </a:rPr>
              <a:t>T</a:t>
            </a:r>
            <a:r>
              <a:rPr lang="en-US" altLang="zh-CN" sz="1050" b="1" dirty="0">
                <a:solidFill>
                  <a:srgbClr val="FF0000"/>
                </a:solidFill>
              </a:rPr>
              <a:t>IO</a:t>
            </a:r>
            <a:endParaRPr lang="zh-CN" altLang="en-US" b="1" dirty="0">
              <a:solidFill>
                <a:srgbClr val="FF0000"/>
              </a:solidFill>
            </a:endParaRPr>
          </a:p>
        </p:txBody>
      </p:sp>
    </p:spTree>
    <p:extLst>
      <p:ext uri="{BB962C8B-B14F-4D97-AF65-F5344CB8AC3E}">
        <p14:creationId xmlns:p14="http://schemas.microsoft.com/office/powerpoint/2010/main" val="253566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19</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Design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6" name="文本框 5">
            <a:extLst>
              <a:ext uri="{FF2B5EF4-FFF2-40B4-BE49-F238E27FC236}">
                <a16:creationId xmlns:a16="http://schemas.microsoft.com/office/drawing/2014/main" id="{AF4618B8-A01D-D624-62A4-167191A0D93E}"/>
              </a:ext>
            </a:extLst>
          </p:cNvPr>
          <p:cNvSpPr txBox="1"/>
          <p:nvPr/>
        </p:nvSpPr>
        <p:spPr>
          <a:xfrm>
            <a:off x="578339" y="1100225"/>
            <a:ext cx="8088923" cy="480131"/>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Serverless Workflow Expression</a:t>
            </a:r>
          </a:p>
        </p:txBody>
      </p:sp>
      <p:pic>
        <p:nvPicPr>
          <p:cNvPr id="5" name="图片 4">
            <a:extLst>
              <a:ext uri="{FF2B5EF4-FFF2-40B4-BE49-F238E27FC236}">
                <a16:creationId xmlns:a16="http://schemas.microsoft.com/office/drawing/2014/main" id="{136EB639-4C42-C76A-05E8-8B253B8D6D2D}"/>
              </a:ext>
            </a:extLst>
          </p:cNvPr>
          <p:cNvPicPr>
            <a:picLocks noChangeAspect="1"/>
          </p:cNvPicPr>
          <p:nvPr/>
        </p:nvPicPr>
        <p:blipFill>
          <a:blip r:embed="rId3"/>
          <a:stretch>
            <a:fillRect/>
          </a:stretch>
        </p:blipFill>
        <p:spPr>
          <a:xfrm>
            <a:off x="871121" y="1798302"/>
            <a:ext cx="4543841" cy="4165794"/>
          </a:xfrm>
          <a:prstGeom prst="rect">
            <a:avLst/>
          </a:prstGeom>
        </p:spPr>
      </p:pic>
      <p:sp>
        <p:nvSpPr>
          <p:cNvPr id="3" name="箭头: 右 2">
            <a:extLst>
              <a:ext uri="{FF2B5EF4-FFF2-40B4-BE49-F238E27FC236}">
                <a16:creationId xmlns:a16="http://schemas.microsoft.com/office/drawing/2014/main" id="{B53E22A6-CE15-A330-42D7-359A10E04486}"/>
              </a:ext>
            </a:extLst>
          </p:cNvPr>
          <p:cNvSpPr/>
          <p:nvPr/>
        </p:nvSpPr>
        <p:spPr>
          <a:xfrm>
            <a:off x="5686425" y="3043238"/>
            <a:ext cx="1271588" cy="6572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04351D84-4913-028A-F958-93F5DA69FD31}"/>
              </a:ext>
            </a:extLst>
          </p:cNvPr>
          <p:cNvPicPr>
            <a:picLocks noChangeAspect="1"/>
          </p:cNvPicPr>
          <p:nvPr/>
        </p:nvPicPr>
        <p:blipFill>
          <a:blip r:embed="rId4"/>
          <a:stretch>
            <a:fillRect/>
          </a:stretch>
        </p:blipFill>
        <p:spPr>
          <a:xfrm>
            <a:off x="7229476" y="2431119"/>
            <a:ext cx="3280728" cy="2263287"/>
          </a:xfrm>
          <a:prstGeom prst="rect">
            <a:avLst/>
          </a:prstGeom>
        </p:spPr>
      </p:pic>
    </p:spTree>
    <p:extLst>
      <p:ext uri="{BB962C8B-B14F-4D97-AF65-F5344CB8AC3E}">
        <p14:creationId xmlns:p14="http://schemas.microsoft.com/office/powerpoint/2010/main" val="1111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Outline</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矩形 4"/>
          <p:cNvSpPr/>
          <p:nvPr/>
        </p:nvSpPr>
        <p:spPr>
          <a:xfrm>
            <a:off x="3628377" y="1538129"/>
            <a:ext cx="4119959" cy="3781741"/>
          </a:xfrm>
          <a:prstGeom prst="rect">
            <a:avLst/>
          </a:prstGeom>
          <a:noFill/>
        </p:spPr>
        <p:txBody>
          <a:bodyPr wrap="square">
            <a:spAutoFit/>
          </a:bodyPr>
          <a:lstStyle/>
          <a:p>
            <a:pPr marL="457200" indent="-457200">
              <a:lnSpc>
                <a:spcPct val="140000"/>
              </a:lnSpc>
              <a:buFont typeface="Arial" panose="020B0604020202020204" pitchFamily="34" charset="0"/>
              <a:buChar char="•"/>
            </a:pPr>
            <a:r>
              <a:rPr kumimoji="1" lang="en-US" altLang="zh-CN" sz="4400" b="1" i="1" u="none" strike="noStrike" kern="1200" cap="none" spc="0" normalizeH="0" baseline="0" noProof="0" dirty="0">
                <a:ln>
                  <a:noFill/>
                </a:ln>
                <a:solidFill>
                  <a:srgbClr val="003F87"/>
                </a:solidFill>
                <a:effectLst/>
                <a:uLnTx/>
                <a:uFillTx/>
                <a:latin typeface="Gill Sans MT" panose="020B0502020104020203" pitchFamily="34" charset="0"/>
                <a:ea typeface="Microsoft YaHei" panose="020B0503020204020204" pitchFamily="34" charset="-122"/>
                <a:cs typeface="+mj-cs"/>
              </a:rPr>
              <a:t>Background</a:t>
            </a:r>
          </a:p>
          <a:p>
            <a:pPr marL="457200" indent="-457200">
              <a:lnSpc>
                <a:spcPct val="140000"/>
              </a:lnSpc>
              <a:buFont typeface="Arial" panose="020B0604020202020204" pitchFamily="34" charset="0"/>
              <a:buChar char="•"/>
            </a:pPr>
            <a:r>
              <a:rPr kumimoji="1" lang="en-US" altLang="zh-CN" sz="4400" b="1" i="1" dirty="0">
                <a:solidFill>
                  <a:srgbClr val="003F87"/>
                </a:solidFill>
                <a:latin typeface="Gill Sans MT" panose="020B0502020104020203" pitchFamily="34" charset="0"/>
                <a:ea typeface="Microsoft YaHei" panose="020B0503020204020204" pitchFamily="34" charset="-122"/>
                <a:cs typeface="+mj-cs"/>
              </a:rPr>
              <a:t>Design</a:t>
            </a:r>
          </a:p>
          <a:p>
            <a:pPr marL="457200" indent="-457200">
              <a:lnSpc>
                <a:spcPct val="140000"/>
              </a:lnSpc>
              <a:buFont typeface="Arial" panose="020B0604020202020204" pitchFamily="34" charset="0"/>
              <a:buChar char="•"/>
            </a:pPr>
            <a:r>
              <a:rPr kumimoji="1" lang="en-US" altLang="zh-CN" sz="4400" b="1" i="1" dirty="0">
                <a:solidFill>
                  <a:srgbClr val="003F87"/>
                </a:solidFill>
                <a:latin typeface="Gill Sans MT" panose="020B0502020104020203" pitchFamily="34" charset="0"/>
                <a:ea typeface="Microsoft YaHei" panose="020B0503020204020204" pitchFamily="34" charset="-122"/>
                <a:cs typeface="+mj-cs"/>
              </a:rPr>
              <a:t>Evaluation</a:t>
            </a:r>
          </a:p>
          <a:p>
            <a:pPr marL="457200" indent="-457200">
              <a:lnSpc>
                <a:spcPct val="140000"/>
              </a:lnSpc>
              <a:buFont typeface="Arial" panose="020B0604020202020204" pitchFamily="34" charset="0"/>
              <a:buChar char="•"/>
            </a:pPr>
            <a:r>
              <a:rPr kumimoji="1" lang="en-US" altLang="zh-CN" sz="4400" b="1" i="1" dirty="0">
                <a:solidFill>
                  <a:srgbClr val="003F87"/>
                </a:solidFill>
                <a:latin typeface="Gill Sans MT" panose="020B0502020104020203" pitchFamily="34" charset="0"/>
                <a:ea typeface="Microsoft YaHei" panose="020B0503020204020204" pitchFamily="34" charset="-122"/>
                <a:cs typeface="+mj-cs"/>
              </a:rPr>
              <a:t>Conclusion</a:t>
            </a:r>
            <a:endParaRPr kumimoji="1" lang="zh-CN" altLang="en-US" sz="4400" b="1" i="1" dirty="0">
              <a:solidFill>
                <a:srgbClr val="003F87"/>
              </a:solidFill>
              <a:latin typeface="Gill Sans MT" panose="020B0502020104020203" pitchFamily="34" charset="0"/>
              <a:ea typeface="Microsoft YaHei" panose="020B0503020204020204" pitchFamily="34" charset="-122"/>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20</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Design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6" name="文本框 5">
            <a:extLst>
              <a:ext uri="{FF2B5EF4-FFF2-40B4-BE49-F238E27FC236}">
                <a16:creationId xmlns:a16="http://schemas.microsoft.com/office/drawing/2014/main" id="{AF4618B8-A01D-D624-62A4-167191A0D93E}"/>
              </a:ext>
            </a:extLst>
          </p:cNvPr>
          <p:cNvSpPr txBox="1"/>
          <p:nvPr/>
        </p:nvSpPr>
        <p:spPr>
          <a:xfrm>
            <a:off x="578339" y="1100225"/>
            <a:ext cx="8088923" cy="876650"/>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Serverless Workflow Expression</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Workflow Scheduling with </a:t>
            </a:r>
            <a:r>
              <a:rPr lang="en-US" altLang="zh-CN" sz="2400" dirty="0" err="1">
                <a:latin typeface="Gill Sans MT" panose="020B0502020104020203" pitchFamily="34" charset="0"/>
                <a:ea typeface="Sans Serif Collection" panose="020B0502040504020204" pitchFamily="34" charset="0"/>
                <a:cs typeface="Sans Serif Collection" panose="020B0502040504020204" pitchFamily="34" charset="0"/>
              </a:rPr>
              <a:t>DataFlower</a:t>
            </a:r>
            <a:endPar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endParaRPr>
          </a:p>
        </p:txBody>
      </p:sp>
      <p:pic>
        <p:nvPicPr>
          <p:cNvPr id="12" name="图片 11">
            <a:extLst>
              <a:ext uri="{FF2B5EF4-FFF2-40B4-BE49-F238E27FC236}">
                <a16:creationId xmlns:a16="http://schemas.microsoft.com/office/drawing/2014/main" id="{3C961980-BBB7-6109-3677-BA1B6FF1C7A0}"/>
              </a:ext>
            </a:extLst>
          </p:cNvPr>
          <p:cNvPicPr>
            <a:picLocks noChangeAspect="1"/>
          </p:cNvPicPr>
          <p:nvPr/>
        </p:nvPicPr>
        <p:blipFill>
          <a:blip r:embed="rId3"/>
          <a:stretch>
            <a:fillRect/>
          </a:stretch>
        </p:blipFill>
        <p:spPr>
          <a:xfrm>
            <a:off x="2363996" y="2149365"/>
            <a:ext cx="6822865" cy="3860843"/>
          </a:xfrm>
          <a:prstGeom prst="rect">
            <a:avLst/>
          </a:prstGeom>
        </p:spPr>
      </p:pic>
    </p:spTree>
    <p:extLst>
      <p:ext uri="{BB962C8B-B14F-4D97-AF65-F5344CB8AC3E}">
        <p14:creationId xmlns:p14="http://schemas.microsoft.com/office/powerpoint/2010/main" val="142640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21</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Design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6" name="文本框 5">
            <a:extLst>
              <a:ext uri="{FF2B5EF4-FFF2-40B4-BE49-F238E27FC236}">
                <a16:creationId xmlns:a16="http://schemas.microsoft.com/office/drawing/2014/main" id="{AF4618B8-A01D-D624-62A4-167191A0D93E}"/>
              </a:ext>
            </a:extLst>
          </p:cNvPr>
          <p:cNvSpPr txBox="1"/>
          <p:nvPr/>
        </p:nvSpPr>
        <p:spPr>
          <a:xfrm>
            <a:off x="578339" y="1100225"/>
            <a:ext cx="8088923" cy="1316258"/>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Serverless Workflow Expression</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Workflow Scheduling with </a:t>
            </a:r>
            <a:r>
              <a:rPr lang="en-US" altLang="zh-CN" sz="2400" dirty="0" err="1">
                <a:latin typeface="Gill Sans MT" panose="020B0502020104020203" pitchFamily="34" charset="0"/>
                <a:ea typeface="Sans Serif Collection" panose="020B0502040504020204" pitchFamily="34" charset="0"/>
                <a:cs typeface="Sans Serif Collection" panose="020B0502040504020204" pitchFamily="34" charset="0"/>
              </a:rPr>
              <a:t>DataFlower</a:t>
            </a:r>
            <a:endPar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endParaRP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Fault-tolerance and Data Consistency</a:t>
            </a:r>
          </a:p>
        </p:txBody>
      </p:sp>
      <p:pic>
        <p:nvPicPr>
          <p:cNvPr id="12" name="图片 11">
            <a:extLst>
              <a:ext uri="{FF2B5EF4-FFF2-40B4-BE49-F238E27FC236}">
                <a16:creationId xmlns:a16="http://schemas.microsoft.com/office/drawing/2014/main" id="{3C961980-BBB7-6109-3677-BA1B6FF1C7A0}"/>
              </a:ext>
            </a:extLst>
          </p:cNvPr>
          <p:cNvPicPr>
            <a:picLocks noChangeAspect="1"/>
          </p:cNvPicPr>
          <p:nvPr/>
        </p:nvPicPr>
        <p:blipFill>
          <a:blip r:embed="rId3"/>
          <a:stretch>
            <a:fillRect/>
          </a:stretch>
        </p:blipFill>
        <p:spPr>
          <a:xfrm>
            <a:off x="2464010" y="2588973"/>
            <a:ext cx="6363588" cy="3600953"/>
          </a:xfrm>
          <a:prstGeom prst="rect">
            <a:avLst/>
          </a:prstGeom>
        </p:spPr>
      </p:pic>
    </p:spTree>
    <p:extLst>
      <p:ext uri="{BB962C8B-B14F-4D97-AF65-F5344CB8AC3E}">
        <p14:creationId xmlns:p14="http://schemas.microsoft.com/office/powerpoint/2010/main" val="377046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22</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Design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6" name="文本框 5">
            <a:extLst>
              <a:ext uri="{FF2B5EF4-FFF2-40B4-BE49-F238E27FC236}">
                <a16:creationId xmlns:a16="http://schemas.microsoft.com/office/drawing/2014/main" id="{AF4618B8-A01D-D624-62A4-167191A0D93E}"/>
              </a:ext>
            </a:extLst>
          </p:cNvPr>
          <p:cNvSpPr txBox="1"/>
          <p:nvPr/>
        </p:nvSpPr>
        <p:spPr>
          <a:xfrm>
            <a:off x="355600" y="1100225"/>
            <a:ext cx="10464800" cy="480131"/>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Host-Container </a:t>
            </a:r>
            <a:r>
              <a:rPr lang="en-US" altLang="zh-CN" sz="2800" b="1" dirty="0" err="1">
                <a:latin typeface="Gill Sans MT" panose="020B0502020104020203" pitchFamily="34" charset="0"/>
                <a:ea typeface="Sans Serif Collection" panose="020B0502040504020204" pitchFamily="34" charset="0"/>
                <a:cs typeface="Sans Serif Collection" panose="020B0502040504020204" pitchFamily="34" charset="0"/>
              </a:rPr>
              <a:t>Collabroative</a:t>
            </a: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 Communication Mechanism</a:t>
            </a:r>
          </a:p>
        </p:txBody>
      </p:sp>
      <p:pic>
        <p:nvPicPr>
          <p:cNvPr id="5" name="图片 4">
            <a:extLst>
              <a:ext uri="{FF2B5EF4-FFF2-40B4-BE49-F238E27FC236}">
                <a16:creationId xmlns:a16="http://schemas.microsoft.com/office/drawing/2014/main" id="{5A81B960-CB50-4E68-C169-61319BD1B022}"/>
              </a:ext>
            </a:extLst>
          </p:cNvPr>
          <p:cNvPicPr>
            <a:picLocks noChangeAspect="1"/>
          </p:cNvPicPr>
          <p:nvPr/>
        </p:nvPicPr>
        <p:blipFill>
          <a:blip r:embed="rId3"/>
          <a:stretch>
            <a:fillRect/>
          </a:stretch>
        </p:blipFill>
        <p:spPr>
          <a:xfrm>
            <a:off x="2351491" y="1876045"/>
            <a:ext cx="7489018" cy="4320588"/>
          </a:xfrm>
          <a:prstGeom prst="rect">
            <a:avLst/>
          </a:prstGeom>
        </p:spPr>
      </p:pic>
    </p:spTree>
    <p:extLst>
      <p:ext uri="{BB962C8B-B14F-4D97-AF65-F5344CB8AC3E}">
        <p14:creationId xmlns:p14="http://schemas.microsoft.com/office/powerpoint/2010/main" val="179347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23</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Outline</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矩形 4"/>
          <p:cNvSpPr/>
          <p:nvPr/>
        </p:nvSpPr>
        <p:spPr>
          <a:xfrm>
            <a:off x="3628377" y="1538129"/>
            <a:ext cx="4119959" cy="3781741"/>
          </a:xfrm>
          <a:prstGeom prst="rect">
            <a:avLst/>
          </a:prstGeom>
          <a:noFill/>
        </p:spPr>
        <p:txBody>
          <a:bodyPr wrap="square">
            <a:spAutoFit/>
          </a:bodyPr>
          <a:lstStyle/>
          <a:p>
            <a:pPr marL="457200" indent="-457200">
              <a:lnSpc>
                <a:spcPct val="140000"/>
              </a:lnSpc>
              <a:buFont typeface="Arial" panose="020B0604020202020204" pitchFamily="34" charset="0"/>
              <a:buChar char="•"/>
            </a:pPr>
            <a:r>
              <a:rPr kumimoji="1" lang="en-US" altLang="zh-CN" sz="4400" b="1" i="1" u="none" strike="noStrike" kern="1200" cap="none" spc="0" normalizeH="0" baseline="0" noProof="0" dirty="0">
                <a:ln>
                  <a:noFill/>
                </a:ln>
                <a:solidFill>
                  <a:schemeClr val="bg2"/>
                </a:solidFill>
                <a:effectLst/>
                <a:uLnTx/>
                <a:uFillTx/>
                <a:latin typeface="Gill Sans MT" panose="020B0502020104020203" pitchFamily="34" charset="0"/>
                <a:ea typeface="Microsoft YaHei" panose="020B0503020204020204" pitchFamily="34" charset="-122"/>
                <a:cs typeface="+mj-cs"/>
              </a:rPr>
              <a:t>Background</a:t>
            </a:r>
          </a:p>
          <a:p>
            <a:pPr marL="457200" indent="-457200">
              <a:lnSpc>
                <a:spcPct val="140000"/>
              </a:lnSpc>
              <a:buFont typeface="Arial" panose="020B0604020202020204" pitchFamily="34" charset="0"/>
              <a:buChar char="•"/>
            </a:pPr>
            <a:r>
              <a:rPr kumimoji="1" lang="en-US" altLang="zh-CN" sz="4400" b="1" i="1" dirty="0">
                <a:solidFill>
                  <a:schemeClr val="bg2"/>
                </a:solidFill>
                <a:latin typeface="Gill Sans MT" panose="020B0502020104020203" pitchFamily="34" charset="0"/>
                <a:ea typeface="Microsoft YaHei" panose="020B0503020204020204" pitchFamily="34" charset="-122"/>
                <a:cs typeface="+mj-cs"/>
              </a:rPr>
              <a:t>Design</a:t>
            </a:r>
          </a:p>
          <a:p>
            <a:pPr marL="457200" indent="-457200">
              <a:lnSpc>
                <a:spcPct val="140000"/>
              </a:lnSpc>
              <a:buFont typeface="Arial" panose="020B0604020202020204" pitchFamily="34" charset="0"/>
              <a:buChar char="•"/>
            </a:pPr>
            <a:r>
              <a:rPr kumimoji="1" lang="en-US" altLang="zh-CN" sz="4400" b="1" i="1" dirty="0">
                <a:solidFill>
                  <a:srgbClr val="003F87"/>
                </a:solidFill>
                <a:latin typeface="Gill Sans MT" panose="020B0502020104020203" pitchFamily="34" charset="0"/>
                <a:ea typeface="Microsoft YaHei" panose="020B0503020204020204" pitchFamily="34" charset="-122"/>
                <a:cs typeface="+mj-cs"/>
              </a:rPr>
              <a:t>Evaluation</a:t>
            </a:r>
          </a:p>
          <a:p>
            <a:pPr marL="457200" indent="-457200">
              <a:lnSpc>
                <a:spcPct val="140000"/>
              </a:lnSpc>
              <a:buFont typeface="Arial" panose="020B0604020202020204" pitchFamily="34" charset="0"/>
              <a:buChar char="•"/>
            </a:pPr>
            <a:r>
              <a:rPr kumimoji="1" lang="en-US" altLang="zh-CN" sz="4400" b="1" i="1" dirty="0">
                <a:solidFill>
                  <a:schemeClr val="bg2"/>
                </a:solidFill>
                <a:latin typeface="Gill Sans MT" panose="020B0502020104020203" pitchFamily="34" charset="0"/>
                <a:ea typeface="Microsoft YaHei" panose="020B0503020204020204" pitchFamily="34" charset="-122"/>
                <a:cs typeface="+mj-cs"/>
              </a:rPr>
              <a:t>Conclusion</a:t>
            </a:r>
            <a:endParaRPr kumimoji="1" lang="zh-CN" altLang="en-US" sz="4400" b="1" i="1" dirty="0">
              <a:solidFill>
                <a:schemeClr val="bg2"/>
              </a:solidFill>
              <a:latin typeface="Gill Sans MT" panose="020B0502020104020203" pitchFamily="34" charset="0"/>
              <a:ea typeface="Microsoft YaHei" panose="020B0503020204020204" pitchFamily="34" charset="-122"/>
              <a:cs typeface="+mj-cs"/>
            </a:endParaRPr>
          </a:p>
        </p:txBody>
      </p:sp>
    </p:spTree>
    <p:extLst>
      <p:ext uri="{BB962C8B-B14F-4D97-AF65-F5344CB8AC3E}">
        <p14:creationId xmlns:p14="http://schemas.microsoft.com/office/powerpoint/2010/main" val="411491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24</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Evaluation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文本框 4">
            <a:extLst>
              <a:ext uri="{FF2B5EF4-FFF2-40B4-BE49-F238E27FC236}">
                <a16:creationId xmlns:a16="http://schemas.microsoft.com/office/drawing/2014/main" id="{7EDFEB14-1EE3-7608-243E-A2F8FBCA4530}"/>
              </a:ext>
            </a:extLst>
          </p:cNvPr>
          <p:cNvSpPr txBox="1"/>
          <p:nvPr/>
        </p:nvSpPr>
        <p:spPr>
          <a:xfrm>
            <a:off x="717235" y="1312449"/>
            <a:ext cx="8088923" cy="5191678"/>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Experimental Setup</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5-node cluster</a:t>
            </a:r>
          </a:p>
          <a:p>
            <a:pPr marL="1143000" lvl="2" indent="-228600">
              <a:lnSpc>
                <a:spcPct val="90000"/>
              </a:lnSpc>
              <a:spcBef>
                <a:spcPts val="500"/>
              </a:spcBef>
              <a:buFont typeface="Arial" panose="020B0604020202020204" pitchFamily="34" charset="0"/>
              <a:buChar char="•"/>
            </a:pP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One node to generate workflow invocations</a:t>
            </a:r>
          </a:p>
          <a:p>
            <a:pPr marL="1143000" lvl="2" indent="-228600">
              <a:lnSpc>
                <a:spcPct val="90000"/>
              </a:lnSpc>
              <a:spcBef>
                <a:spcPts val="500"/>
              </a:spcBef>
              <a:buFont typeface="Arial" panose="020B0604020202020204" pitchFamily="34" charset="0"/>
              <a:buChar char="•"/>
            </a:pP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One node to be the backend storage node</a:t>
            </a:r>
          </a:p>
          <a:p>
            <a:pPr marL="1143000" lvl="2" indent="-228600">
              <a:lnSpc>
                <a:spcPct val="90000"/>
              </a:lnSpc>
              <a:spcBef>
                <a:spcPts val="500"/>
              </a:spcBef>
              <a:buFont typeface="Arial" panose="020B0604020202020204" pitchFamily="34" charset="0"/>
              <a:buChar char="•"/>
            </a:pP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Three nodes as the worker nodes</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Four serverless workflows</a:t>
            </a:r>
          </a:p>
          <a:p>
            <a:pPr marL="1143000" lvl="2" indent="-228600">
              <a:lnSpc>
                <a:spcPct val="90000"/>
              </a:lnSpc>
              <a:spcBef>
                <a:spcPts val="500"/>
              </a:spcBef>
              <a:buFont typeface="Arial" panose="020B0604020202020204" pitchFamily="34" charset="0"/>
              <a:buChar char="•"/>
            </a:pP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Video-</a:t>
            </a:r>
            <a:r>
              <a:rPr lang="en-US" altLang="zh-CN" sz="2000" dirty="0" err="1">
                <a:latin typeface="Gill Sans MT" panose="020B0502020104020203" pitchFamily="34" charset="0"/>
                <a:ea typeface="Sans Serif Collection" panose="020B0502040504020204" pitchFamily="34" charset="0"/>
                <a:cs typeface="Sans Serif Collection" panose="020B0502040504020204" pitchFamily="34" charset="0"/>
              </a:rPr>
              <a:t>FFmpeg</a:t>
            </a: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 (vid) </a:t>
            </a:r>
          </a:p>
          <a:p>
            <a:pPr marL="1143000" lvl="2" indent="-228600">
              <a:lnSpc>
                <a:spcPct val="90000"/>
              </a:lnSpc>
              <a:spcBef>
                <a:spcPts val="500"/>
              </a:spcBef>
              <a:buFont typeface="Arial" panose="020B0604020202020204" pitchFamily="34" charset="0"/>
              <a:buChar char="•"/>
            </a:pP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ML-based Image Processing (</a:t>
            </a:r>
            <a:r>
              <a:rPr lang="en-US" altLang="zh-CN" sz="2000" dirty="0" err="1">
                <a:latin typeface="Gill Sans MT" panose="020B0502020104020203" pitchFamily="34" charset="0"/>
                <a:ea typeface="Sans Serif Collection" panose="020B0502040504020204" pitchFamily="34" charset="0"/>
                <a:cs typeface="Sans Serif Collection" panose="020B0502040504020204" pitchFamily="34" charset="0"/>
              </a:rPr>
              <a:t>img</a:t>
            </a: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 </a:t>
            </a:r>
          </a:p>
          <a:p>
            <a:pPr marL="1143000" lvl="2" indent="-228600">
              <a:lnSpc>
                <a:spcPct val="90000"/>
              </a:lnSpc>
              <a:spcBef>
                <a:spcPts val="500"/>
              </a:spcBef>
              <a:buFont typeface="Arial" panose="020B0604020202020204" pitchFamily="34" charset="0"/>
              <a:buChar char="•"/>
            </a:pP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Singular Value Decomposition (</a:t>
            </a:r>
            <a:r>
              <a:rPr lang="en-US" altLang="zh-CN" sz="2000" dirty="0" err="1">
                <a:latin typeface="Gill Sans MT" panose="020B0502020104020203" pitchFamily="34" charset="0"/>
                <a:ea typeface="Sans Serif Collection" panose="020B0502040504020204" pitchFamily="34" charset="0"/>
                <a:cs typeface="Sans Serif Collection" panose="020B0502040504020204" pitchFamily="34" charset="0"/>
              </a:rPr>
              <a:t>svd</a:t>
            </a: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 </a:t>
            </a:r>
          </a:p>
          <a:p>
            <a:pPr marL="1143000" lvl="2" indent="-228600">
              <a:lnSpc>
                <a:spcPct val="90000"/>
              </a:lnSpc>
              <a:spcBef>
                <a:spcPts val="500"/>
              </a:spcBef>
              <a:buFont typeface="Arial" panose="020B0604020202020204" pitchFamily="34" charset="0"/>
              <a:buChar char="•"/>
            </a:pPr>
            <a:r>
              <a:rPr lang="en-US" altLang="zh-CN" sz="2000" dirty="0" err="1">
                <a:latin typeface="Gill Sans MT" panose="020B0502020104020203" pitchFamily="34" charset="0"/>
                <a:ea typeface="Sans Serif Collection" panose="020B0502040504020204" pitchFamily="34" charset="0"/>
                <a:cs typeface="Sans Serif Collection" panose="020B0502040504020204" pitchFamily="34" charset="0"/>
              </a:rPr>
              <a:t>WordCount</a:t>
            </a: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 (</a:t>
            </a:r>
            <a:r>
              <a:rPr lang="en-US" altLang="zh-CN" sz="2000" dirty="0" err="1">
                <a:latin typeface="Gill Sans MT" panose="020B0502020104020203" pitchFamily="34" charset="0"/>
                <a:ea typeface="Sans Serif Collection" panose="020B0502040504020204" pitchFamily="34" charset="0"/>
                <a:cs typeface="Sans Serif Collection" panose="020B0502040504020204" pitchFamily="34" charset="0"/>
              </a:rPr>
              <a:t>wc</a:t>
            </a: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Baseline</a:t>
            </a:r>
          </a:p>
          <a:p>
            <a:pPr marL="1143000" lvl="2" indent="-228600">
              <a:lnSpc>
                <a:spcPct val="90000"/>
              </a:lnSpc>
              <a:spcBef>
                <a:spcPts val="500"/>
              </a:spcBef>
              <a:buFont typeface="Arial" panose="020B0604020202020204" pitchFamily="34" charset="0"/>
              <a:buChar char="•"/>
            </a:pPr>
            <a:r>
              <a:rPr lang="en-US" altLang="zh-CN" sz="2000" dirty="0" err="1">
                <a:latin typeface="Gill Sans MT" panose="020B0502020104020203" pitchFamily="34" charset="0"/>
                <a:ea typeface="Sans Serif Collection" panose="020B0502040504020204" pitchFamily="34" charset="0"/>
                <a:cs typeface="Sans Serif Collection" panose="020B0502040504020204" pitchFamily="34" charset="0"/>
              </a:rPr>
              <a:t>FaaSFlow</a:t>
            </a: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 [ASPLOS '22]and SONIC[ATC’21]</a:t>
            </a:r>
          </a:p>
          <a:p>
            <a:pPr marL="685800" lvl="1" indent="-228600">
              <a:lnSpc>
                <a:spcPct val="90000"/>
              </a:lnSpc>
              <a:spcBef>
                <a:spcPts val="500"/>
              </a:spcBef>
              <a:buFont typeface="Arial" panose="020B0604020202020204" pitchFamily="34" charset="0"/>
              <a:buChar char="•"/>
            </a:pPr>
            <a:r>
              <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rPr>
              <a:t>Synchronous invocations and Asynchronous invocations</a:t>
            </a:r>
          </a:p>
          <a:p>
            <a:pPr marL="685800" lvl="1" indent="-228600">
              <a:lnSpc>
                <a:spcPct val="90000"/>
              </a:lnSpc>
              <a:spcBef>
                <a:spcPts val="500"/>
              </a:spcBef>
              <a:buFont typeface="Arial" panose="020B0604020202020204" pitchFamily="34" charset="0"/>
              <a:buChar char="•"/>
            </a:pPr>
            <a:endParaRPr lang="en-US" altLang="zh-CN" sz="2400" dirty="0">
              <a:latin typeface="Gill Sans MT" panose="020B0502020104020203" pitchFamily="34" charset="0"/>
              <a:ea typeface="Sans Serif Collection" panose="020B0502040504020204" pitchFamily="34" charset="0"/>
              <a:cs typeface="Sans Serif Collection" panose="020B0502040504020204" pitchFamily="34" charset="0"/>
            </a:endParaRPr>
          </a:p>
        </p:txBody>
      </p:sp>
    </p:spTree>
    <p:extLst>
      <p:ext uri="{BB962C8B-B14F-4D97-AF65-F5344CB8AC3E}">
        <p14:creationId xmlns:p14="http://schemas.microsoft.com/office/powerpoint/2010/main" val="4876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25</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Evaluation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文本框 4">
            <a:extLst>
              <a:ext uri="{FF2B5EF4-FFF2-40B4-BE49-F238E27FC236}">
                <a16:creationId xmlns:a16="http://schemas.microsoft.com/office/drawing/2014/main" id="{7EDFEB14-1EE3-7608-243E-A2F8FBCA4530}"/>
              </a:ext>
            </a:extLst>
          </p:cNvPr>
          <p:cNvSpPr txBox="1"/>
          <p:nvPr/>
        </p:nvSpPr>
        <p:spPr>
          <a:xfrm>
            <a:off x="578339" y="1100225"/>
            <a:ext cx="8088923" cy="480131"/>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Response Latency and Peak Throughput</a:t>
            </a:r>
          </a:p>
        </p:txBody>
      </p:sp>
      <p:pic>
        <p:nvPicPr>
          <p:cNvPr id="6" name="图片 5">
            <a:extLst>
              <a:ext uri="{FF2B5EF4-FFF2-40B4-BE49-F238E27FC236}">
                <a16:creationId xmlns:a16="http://schemas.microsoft.com/office/drawing/2014/main" id="{1EA15371-3D63-B2CE-A769-4B81A69B495D}"/>
              </a:ext>
            </a:extLst>
          </p:cNvPr>
          <p:cNvPicPr>
            <a:picLocks noChangeAspect="1"/>
          </p:cNvPicPr>
          <p:nvPr/>
        </p:nvPicPr>
        <p:blipFill>
          <a:blip r:embed="rId3"/>
          <a:stretch>
            <a:fillRect/>
          </a:stretch>
        </p:blipFill>
        <p:spPr>
          <a:xfrm>
            <a:off x="-313026" y="1885179"/>
            <a:ext cx="6802125" cy="3872596"/>
          </a:xfrm>
          <a:prstGeom prst="rect">
            <a:avLst/>
          </a:prstGeom>
        </p:spPr>
      </p:pic>
      <p:pic>
        <p:nvPicPr>
          <p:cNvPr id="10" name="图片 9">
            <a:extLst>
              <a:ext uri="{FF2B5EF4-FFF2-40B4-BE49-F238E27FC236}">
                <a16:creationId xmlns:a16="http://schemas.microsoft.com/office/drawing/2014/main" id="{2A69FA65-1D1A-5109-0E32-16596A172E01}"/>
              </a:ext>
            </a:extLst>
          </p:cNvPr>
          <p:cNvPicPr>
            <a:picLocks noChangeAspect="1"/>
          </p:cNvPicPr>
          <p:nvPr/>
        </p:nvPicPr>
        <p:blipFill>
          <a:blip r:embed="rId4"/>
          <a:stretch>
            <a:fillRect/>
          </a:stretch>
        </p:blipFill>
        <p:spPr>
          <a:xfrm>
            <a:off x="5943601" y="2879286"/>
            <a:ext cx="6379029" cy="1445211"/>
          </a:xfrm>
          <a:prstGeom prst="rect">
            <a:avLst/>
          </a:prstGeom>
        </p:spPr>
      </p:pic>
    </p:spTree>
    <p:extLst>
      <p:ext uri="{BB962C8B-B14F-4D97-AF65-F5344CB8AC3E}">
        <p14:creationId xmlns:p14="http://schemas.microsoft.com/office/powerpoint/2010/main" val="3685169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26</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Evaluation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文本框 4">
            <a:extLst>
              <a:ext uri="{FF2B5EF4-FFF2-40B4-BE49-F238E27FC236}">
                <a16:creationId xmlns:a16="http://schemas.microsoft.com/office/drawing/2014/main" id="{7EDFEB14-1EE3-7608-243E-A2F8FBCA4530}"/>
              </a:ext>
            </a:extLst>
          </p:cNvPr>
          <p:cNvSpPr txBox="1"/>
          <p:nvPr/>
        </p:nvSpPr>
        <p:spPr>
          <a:xfrm>
            <a:off x="578339" y="1100225"/>
            <a:ext cx="8088923" cy="480131"/>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Effectiveness of Pressure-aware Scaling</a:t>
            </a:r>
          </a:p>
        </p:txBody>
      </p:sp>
      <p:pic>
        <p:nvPicPr>
          <p:cNvPr id="6" name="图片 5">
            <a:extLst>
              <a:ext uri="{FF2B5EF4-FFF2-40B4-BE49-F238E27FC236}">
                <a16:creationId xmlns:a16="http://schemas.microsoft.com/office/drawing/2014/main" id="{45F07F3B-046D-D237-19C6-AD9047BB155E}"/>
              </a:ext>
            </a:extLst>
          </p:cNvPr>
          <p:cNvPicPr>
            <a:picLocks noChangeAspect="1"/>
          </p:cNvPicPr>
          <p:nvPr/>
        </p:nvPicPr>
        <p:blipFill>
          <a:blip r:embed="rId3"/>
          <a:stretch>
            <a:fillRect/>
          </a:stretch>
        </p:blipFill>
        <p:spPr>
          <a:xfrm>
            <a:off x="-12700" y="2237930"/>
            <a:ext cx="12192000" cy="2944198"/>
          </a:xfrm>
          <a:prstGeom prst="rect">
            <a:avLst/>
          </a:prstGeom>
        </p:spPr>
      </p:pic>
    </p:spTree>
    <p:extLst>
      <p:ext uri="{BB962C8B-B14F-4D97-AF65-F5344CB8AC3E}">
        <p14:creationId xmlns:p14="http://schemas.microsoft.com/office/powerpoint/2010/main" val="3193328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27</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Evaluation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文本框 4">
            <a:extLst>
              <a:ext uri="{FF2B5EF4-FFF2-40B4-BE49-F238E27FC236}">
                <a16:creationId xmlns:a16="http://schemas.microsoft.com/office/drawing/2014/main" id="{7EDFEB14-1EE3-7608-243E-A2F8FBCA4530}"/>
              </a:ext>
            </a:extLst>
          </p:cNvPr>
          <p:cNvSpPr txBox="1"/>
          <p:nvPr/>
        </p:nvSpPr>
        <p:spPr>
          <a:xfrm>
            <a:off x="578339" y="1100225"/>
            <a:ext cx="8088923" cy="480131"/>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Early Triggering and Data Caching</a:t>
            </a:r>
          </a:p>
        </p:txBody>
      </p:sp>
      <p:pic>
        <p:nvPicPr>
          <p:cNvPr id="6" name="图片 5">
            <a:extLst>
              <a:ext uri="{FF2B5EF4-FFF2-40B4-BE49-F238E27FC236}">
                <a16:creationId xmlns:a16="http://schemas.microsoft.com/office/drawing/2014/main" id="{5BDB3643-7082-8BE4-1C02-9C7E278F3D24}"/>
              </a:ext>
            </a:extLst>
          </p:cNvPr>
          <p:cNvPicPr>
            <a:picLocks noChangeAspect="1"/>
          </p:cNvPicPr>
          <p:nvPr/>
        </p:nvPicPr>
        <p:blipFill>
          <a:blip r:embed="rId3"/>
          <a:stretch>
            <a:fillRect/>
          </a:stretch>
        </p:blipFill>
        <p:spPr>
          <a:xfrm>
            <a:off x="132115" y="2079171"/>
            <a:ext cx="6914189" cy="3441953"/>
          </a:xfrm>
          <a:prstGeom prst="rect">
            <a:avLst/>
          </a:prstGeom>
        </p:spPr>
      </p:pic>
      <p:pic>
        <p:nvPicPr>
          <p:cNvPr id="8" name="图片 7">
            <a:extLst>
              <a:ext uri="{FF2B5EF4-FFF2-40B4-BE49-F238E27FC236}">
                <a16:creationId xmlns:a16="http://schemas.microsoft.com/office/drawing/2014/main" id="{28B83E29-15F1-C688-176A-6719E62FC6EF}"/>
              </a:ext>
            </a:extLst>
          </p:cNvPr>
          <p:cNvPicPr>
            <a:picLocks noChangeAspect="1"/>
          </p:cNvPicPr>
          <p:nvPr/>
        </p:nvPicPr>
        <p:blipFill>
          <a:blip r:embed="rId4"/>
          <a:stretch>
            <a:fillRect/>
          </a:stretch>
        </p:blipFill>
        <p:spPr>
          <a:xfrm>
            <a:off x="6837715" y="1197429"/>
            <a:ext cx="5222170" cy="4990073"/>
          </a:xfrm>
          <a:prstGeom prst="rect">
            <a:avLst/>
          </a:prstGeom>
        </p:spPr>
      </p:pic>
    </p:spTree>
    <p:extLst>
      <p:ext uri="{BB962C8B-B14F-4D97-AF65-F5344CB8AC3E}">
        <p14:creationId xmlns:p14="http://schemas.microsoft.com/office/powerpoint/2010/main" val="100172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28</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Evaluation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文本框 4">
            <a:extLst>
              <a:ext uri="{FF2B5EF4-FFF2-40B4-BE49-F238E27FC236}">
                <a16:creationId xmlns:a16="http://schemas.microsoft.com/office/drawing/2014/main" id="{7EDFEB14-1EE3-7608-243E-A2F8FBCA4530}"/>
              </a:ext>
            </a:extLst>
          </p:cNvPr>
          <p:cNvSpPr txBox="1"/>
          <p:nvPr/>
        </p:nvSpPr>
        <p:spPr>
          <a:xfrm>
            <a:off x="578339" y="1100225"/>
            <a:ext cx="8088923" cy="480131"/>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Efficiency in Handling Bursty Load</a:t>
            </a:r>
          </a:p>
        </p:txBody>
      </p:sp>
      <p:pic>
        <p:nvPicPr>
          <p:cNvPr id="6" name="图片 5">
            <a:extLst>
              <a:ext uri="{FF2B5EF4-FFF2-40B4-BE49-F238E27FC236}">
                <a16:creationId xmlns:a16="http://schemas.microsoft.com/office/drawing/2014/main" id="{27DC7667-7A88-A796-7B64-B96599C2859D}"/>
              </a:ext>
            </a:extLst>
          </p:cNvPr>
          <p:cNvPicPr>
            <a:picLocks noChangeAspect="1"/>
          </p:cNvPicPr>
          <p:nvPr/>
        </p:nvPicPr>
        <p:blipFill>
          <a:blip r:embed="rId3"/>
          <a:stretch>
            <a:fillRect/>
          </a:stretch>
        </p:blipFill>
        <p:spPr>
          <a:xfrm>
            <a:off x="972895" y="1948543"/>
            <a:ext cx="9673334" cy="4045721"/>
          </a:xfrm>
          <a:prstGeom prst="rect">
            <a:avLst/>
          </a:prstGeom>
        </p:spPr>
      </p:pic>
    </p:spTree>
    <p:extLst>
      <p:ext uri="{BB962C8B-B14F-4D97-AF65-F5344CB8AC3E}">
        <p14:creationId xmlns:p14="http://schemas.microsoft.com/office/powerpoint/2010/main" val="298477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29</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Evaluation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文本框 4">
            <a:extLst>
              <a:ext uri="{FF2B5EF4-FFF2-40B4-BE49-F238E27FC236}">
                <a16:creationId xmlns:a16="http://schemas.microsoft.com/office/drawing/2014/main" id="{7EDFEB14-1EE3-7608-243E-A2F8FBCA4530}"/>
              </a:ext>
            </a:extLst>
          </p:cNvPr>
          <p:cNvSpPr txBox="1"/>
          <p:nvPr/>
        </p:nvSpPr>
        <p:spPr>
          <a:xfrm>
            <a:off x="578339" y="1100225"/>
            <a:ext cx="8088923" cy="480131"/>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Adaptiveness to Various Workflows</a:t>
            </a:r>
          </a:p>
        </p:txBody>
      </p:sp>
      <p:pic>
        <p:nvPicPr>
          <p:cNvPr id="6" name="图片 5">
            <a:extLst>
              <a:ext uri="{FF2B5EF4-FFF2-40B4-BE49-F238E27FC236}">
                <a16:creationId xmlns:a16="http://schemas.microsoft.com/office/drawing/2014/main" id="{70DFABA2-DF49-15E0-ECFE-58BF7E8540B8}"/>
              </a:ext>
            </a:extLst>
          </p:cNvPr>
          <p:cNvPicPr>
            <a:picLocks noChangeAspect="1"/>
          </p:cNvPicPr>
          <p:nvPr/>
        </p:nvPicPr>
        <p:blipFill>
          <a:blip r:embed="rId3"/>
          <a:stretch>
            <a:fillRect/>
          </a:stretch>
        </p:blipFill>
        <p:spPr>
          <a:xfrm>
            <a:off x="1210249" y="1752846"/>
            <a:ext cx="8773810" cy="4254698"/>
          </a:xfrm>
          <a:prstGeom prst="rect">
            <a:avLst/>
          </a:prstGeom>
        </p:spPr>
      </p:pic>
    </p:spTree>
    <p:extLst>
      <p:ext uri="{BB962C8B-B14F-4D97-AF65-F5344CB8AC3E}">
        <p14:creationId xmlns:p14="http://schemas.microsoft.com/office/powerpoint/2010/main" val="408444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Outline</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矩形 4"/>
          <p:cNvSpPr/>
          <p:nvPr/>
        </p:nvSpPr>
        <p:spPr>
          <a:xfrm>
            <a:off x="3628377" y="1538129"/>
            <a:ext cx="4119959" cy="3781741"/>
          </a:xfrm>
          <a:prstGeom prst="rect">
            <a:avLst/>
          </a:prstGeom>
          <a:noFill/>
        </p:spPr>
        <p:txBody>
          <a:bodyPr wrap="square">
            <a:spAutoFit/>
          </a:bodyPr>
          <a:lstStyle/>
          <a:p>
            <a:pPr marL="457200" indent="-457200">
              <a:lnSpc>
                <a:spcPct val="140000"/>
              </a:lnSpc>
              <a:buFont typeface="Arial" panose="020B0604020202020204" pitchFamily="34" charset="0"/>
              <a:buChar char="•"/>
            </a:pPr>
            <a:r>
              <a:rPr kumimoji="1" lang="en-US" altLang="zh-CN" sz="4400" b="1" i="1" u="none" strike="noStrike" kern="1200" cap="none" spc="0" normalizeH="0" baseline="0" noProof="0" dirty="0">
                <a:ln>
                  <a:noFill/>
                </a:ln>
                <a:solidFill>
                  <a:srgbClr val="003F87"/>
                </a:solidFill>
                <a:effectLst/>
                <a:uLnTx/>
                <a:uFillTx/>
                <a:latin typeface="Gill Sans MT" panose="020B0502020104020203" pitchFamily="34" charset="0"/>
                <a:ea typeface="Microsoft YaHei" panose="020B0503020204020204" pitchFamily="34" charset="-122"/>
                <a:cs typeface="+mj-cs"/>
              </a:rPr>
              <a:t>Background</a:t>
            </a:r>
          </a:p>
          <a:p>
            <a:pPr marL="457200" indent="-457200">
              <a:lnSpc>
                <a:spcPct val="140000"/>
              </a:lnSpc>
              <a:buFont typeface="Arial" panose="020B0604020202020204" pitchFamily="34" charset="0"/>
              <a:buChar char="•"/>
            </a:pPr>
            <a:r>
              <a:rPr kumimoji="1" lang="en-US" altLang="zh-CN" sz="4400" b="1" i="1" dirty="0">
                <a:solidFill>
                  <a:schemeClr val="bg2"/>
                </a:solidFill>
                <a:latin typeface="Gill Sans MT" panose="020B0502020104020203" pitchFamily="34" charset="0"/>
                <a:ea typeface="Microsoft YaHei" panose="020B0503020204020204" pitchFamily="34" charset="-122"/>
                <a:cs typeface="+mj-cs"/>
              </a:rPr>
              <a:t>Design</a:t>
            </a:r>
          </a:p>
          <a:p>
            <a:pPr marL="457200" indent="-457200">
              <a:lnSpc>
                <a:spcPct val="140000"/>
              </a:lnSpc>
              <a:buFont typeface="Arial" panose="020B0604020202020204" pitchFamily="34" charset="0"/>
              <a:buChar char="•"/>
            </a:pPr>
            <a:r>
              <a:rPr kumimoji="1" lang="en-US" altLang="zh-CN" sz="4400" b="1" i="1" dirty="0">
                <a:solidFill>
                  <a:schemeClr val="bg2"/>
                </a:solidFill>
                <a:latin typeface="Gill Sans MT" panose="020B0502020104020203" pitchFamily="34" charset="0"/>
                <a:ea typeface="Microsoft YaHei" panose="020B0503020204020204" pitchFamily="34" charset="-122"/>
                <a:cs typeface="+mj-cs"/>
              </a:rPr>
              <a:t>Evaluation</a:t>
            </a:r>
          </a:p>
          <a:p>
            <a:pPr marL="457200" indent="-457200">
              <a:lnSpc>
                <a:spcPct val="140000"/>
              </a:lnSpc>
              <a:buFont typeface="Arial" panose="020B0604020202020204" pitchFamily="34" charset="0"/>
              <a:buChar char="•"/>
            </a:pPr>
            <a:r>
              <a:rPr kumimoji="1" lang="en-US" altLang="zh-CN" sz="4400" b="1" i="1" dirty="0">
                <a:solidFill>
                  <a:schemeClr val="bg2"/>
                </a:solidFill>
                <a:latin typeface="Gill Sans MT" panose="020B0502020104020203" pitchFamily="34" charset="0"/>
                <a:ea typeface="Microsoft YaHei" panose="020B0503020204020204" pitchFamily="34" charset="-122"/>
                <a:cs typeface="+mj-cs"/>
              </a:rPr>
              <a:t>Conclusion</a:t>
            </a:r>
            <a:endParaRPr kumimoji="1" lang="zh-CN" altLang="en-US" sz="4400" b="1" i="1" dirty="0">
              <a:solidFill>
                <a:schemeClr val="bg2"/>
              </a:solidFill>
              <a:latin typeface="Gill Sans MT" panose="020B0502020104020203" pitchFamily="34" charset="0"/>
              <a:ea typeface="Microsoft YaHei" panose="020B0503020204020204" pitchFamily="34" charset="-122"/>
              <a:cs typeface="+mj-cs"/>
            </a:endParaRPr>
          </a:p>
        </p:txBody>
      </p:sp>
    </p:spTree>
    <p:extLst>
      <p:ext uri="{BB962C8B-B14F-4D97-AF65-F5344CB8AC3E}">
        <p14:creationId xmlns:p14="http://schemas.microsoft.com/office/powerpoint/2010/main" val="2557127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30</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Evaluation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文本框 4">
            <a:extLst>
              <a:ext uri="{FF2B5EF4-FFF2-40B4-BE49-F238E27FC236}">
                <a16:creationId xmlns:a16="http://schemas.microsoft.com/office/drawing/2014/main" id="{7EDFEB14-1EE3-7608-243E-A2F8FBCA4530}"/>
              </a:ext>
            </a:extLst>
          </p:cNvPr>
          <p:cNvSpPr txBox="1"/>
          <p:nvPr/>
        </p:nvSpPr>
        <p:spPr>
          <a:xfrm>
            <a:off x="578339" y="1100225"/>
            <a:ext cx="8088923" cy="480131"/>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Impact of Scaling Up Containers</a:t>
            </a:r>
          </a:p>
        </p:txBody>
      </p:sp>
      <p:pic>
        <p:nvPicPr>
          <p:cNvPr id="6" name="图片 5">
            <a:extLst>
              <a:ext uri="{FF2B5EF4-FFF2-40B4-BE49-F238E27FC236}">
                <a16:creationId xmlns:a16="http://schemas.microsoft.com/office/drawing/2014/main" id="{8D26027C-C2AC-ED07-C485-041AD3305E05}"/>
              </a:ext>
            </a:extLst>
          </p:cNvPr>
          <p:cNvPicPr>
            <a:picLocks noChangeAspect="1"/>
          </p:cNvPicPr>
          <p:nvPr/>
        </p:nvPicPr>
        <p:blipFill>
          <a:blip r:embed="rId3"/>
          <a:stretch>
            <a:fillRect/>
          </a:stretch>
        </p:blipFill>
        <p:spPr>
          <a:xfrm>
            <a:off x="1950043" y="1783061"/>
            <a:ext cx="8291913" cy="4034963"/>
          </a:xfrm>
          <a:prstGeom prst="rect">
            <a:avLst/>
          </a:prstGeom>
        </p:spPr>
      </p:pic>
    </p:spTree>
    <p:extLst>
      <p:ext uri="{BB962C8B-B14F-4D97-AF65-F5344CB8AC3E}">
        <p14:creationId xmlns:p14="http://schemas.microsoft.com/office/powerpoint/2010/main" val="908538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31</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Evaluation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文本框 4">
            <a:extLst>
              <a:ext uri="{FF2B5EF4-FFF2-40B4-BE49-F238E27FC236}">
                <a16:creationId xmlns:a16="http://schemas.microsoft.com/office/drawing/2014/main" id="{7EDFEB14-1EE3-7608-243E-A2F8FBCA4530}"/>
              </a:ext>
            </a:extLst>
          </p:cNvPr>
          <p:cNvSpPr txBox="1"/>
          <p:nvPr/>
        </p:nvSpPr>
        <p:spPr>
          <a:xfrm>
            <a:off x="578339" y="1100225"/>
            <a:ext cx="8088923" cy="480131"/>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Co-locating Multiple Workflows</a:t>
            </a:r>
          </a:p>
        </p:txBody>
      </p:sp>
      <p:pic>
        <p:nvPicPr>
          <p:cNvPr id="6" name="图片 5">
            <a:extLst>
              <a:ext uri="{FF2B5EF4-FFF2-40B4-BE49-F238E27FC236}">
                <a16:creationId xmlns:a16="http://schemas.microsoft.com/office/drawing/2014/main" id="{A3A0E890-09A0-1E05-A749-207855BFDA16}"/>
              </a:ext>
            </a:extLst>
          </p:cNvPr>
          <p:cNvPicPr>
            <a:picLocks noChangeAspect="1"/>
          </p:cNvPicPr>
          <p:nvPr/>
        </p:nvPicPr>
        <p:blipFill>
          <a:blip r:embed="rId3"/>
          <a:stretch>
            <a:fillRect/>
          </a:stretch>
        </p:blipFill>
        <p:spPr>
          <a:xfrm>
            <a:off x="2662177" y="1547353"/>
            <a:ext cx="5651506" cy="4863869"/>
          </a:xfrm>
          <a:prstGeom prst="rect">
            <a:avLst/>
          </a:prstGeom>
        </p:spPr>
      </p:pic>
    </p:spTree>
    <p:extLst>
      <p:ext uri="{BB962C8B-B14F-4D97-AF65-F5344CB8AC3E}">
        <p14:creationId xmlns:p14="http://schemas.microsoft.com/office/powerpoint/2010/main" val="3529081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32</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Evaluation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文本框 4">
            <a:extLst>
              <a:ext uri="{FF2B5EF4-FFF2-40B4-BE49-F238E27FC236}">
                <a16:creationId xmlns:a16="http://schemas.microsoft.com/office/drawing/2014/main" id="{7EDFEB14-1EE3-7608-243E-A2F8FBCA4530}"/>
              </a:ext>
            </a:extLst>
          </p:cNvPr>
          <p:cNvSpPr txBox="1"/>
          <p:nvPr/>
        </p:nvSpPr>
        <p:spPr>
          <a:xfrm>
            <a:off x="578339" y="1100225"/>
            <a:ext cx="8088923" cy="480131"/>
          </a:xfrm>
          <a:prstGeom prst="rect">
            <a:avLst/>
          </a:prstGeom>
          <a:noFill/>
        </p:spPr>
        <p:txBody>
          <a:bodyPr wrap="square" rtlCol="0">
            <a:spAutoFit/>
          </a:bodyPr>
          <a:lstStyle/>
          <a:p>
            <a:pPr marL="228600" lvl="1" indent="-228600">
              <a:lnSpc>
                <a:spcPct val="90000"/>
              </a:lnSpc>
              <a:spcBef>
                <a:spcPts val="1000"/>
              </a:spcBef>
              <a:buFont typeface="Arial" panose="020B0604020202020204" pitchFamily="34" charset="0"/>
              <a:buChar char="•"/>
            </a:pPr>
            <a:r>
              <a:rPr lang="en-US" altLang="zh-CN" sz="2800" b="1" dirty="0">
                <a:latin typeface="Gill Sans MT" panose="020B0502020104020203" pitchFamily="34" charset="0"/>
                <a:ea typeface="Sans Serif Collection" panose="020B0502040504020204" pitchFamily="34" charset="0"/>
                <a:cs typeface="Sans Serif Collection" panose="020B0502040504020204" pitchFamily="34" charset="0"/>
              </a:rPr>
              <a:t>Integrating with Stateful Functions</a:t>
            </a:r>
          </a:p>
        </p:txBody>
      </p:sp>
      <p:pic>
        <p:nvPicPr>
          <p:cNvPr id="6" name="图片 5">
            <a:extLst>
              <a:ext uri="{FF2B5EF4-FFF2-40B4-BE49-F238E27FC236}">
                <a16:creationId xmlns:a16="http://schemas.microsoft.com/office/drawing/2014/main" id="{BB8F0308-7BAF-2358-1D0E-1809EC7FACC4}"/>
              </a:ext>
            </a:extLst>
          </p:cNvPr>
          <p:cNvPicPr>
            <a:picLocks noChangeAspect="1"/>
          </p:cNvPicPr>
          <p:nvPr/>
        </p:nvPicPr>
        <p:blipFill>
          <a:blip r:embed="rId3"/>
          <a:stretch>
            <a:fillRect/>
          </a:stretch>
        </p:blipFill>
        <p:spPr>
          <a:xfrm>
            <a:off x="1679885" y="1868592"/>
            <a:ext cx="8806829" cy="4264775"/>
          </a:xfrm>
          <a:prstGeom prst="rect">
            <a:avLst/>
          </a:prstGeom>
        </p:spPr>
      </p:pic>
    </p:spTree>
    <p:extLst>
      <p:ext uri="{BB962C8B-B14F-4D97-AF65-F5344CB8AC3E}">
        <p14:creationId xmlns:p14="http://schemas.microsoft.com/office/powerpoint/2010/main" val="220224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33</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Outline</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矩形 4"/>
          <p:cNvSpPr/>
          <p:nvPr/>
        </p:nvSpPr>
        <p:spPr>
          <a:xfrm>
            <a:off x="3628377" y="1538129"/>
            <a:ext cx="4119959" cy="3781741"/>
          </a:xfrm>
          <a:prstGeom prst="rect">
            <a:avLst/>
          </a:prstGeom>
          <a:noFill/>
        </p:spPr>
        <p:txBody>
          <a:bodyPr wrap="square">
            <a:spAutoFit/>
          </a:bodyPr>
          <a:lstStyle/>
          <a:p>
            <a:pPr marL="457200" indent="-457200">
              <a:lnSpc>
                <a:spcPct val="140000"/>
              </a:lnSpc>
              <a:buFont typeface="Arial" panose="020B0604020202020204" pitchFamily="34" charset="0"/>
              <a:buChar char="•"/>
            </a:pPr>
            <a:r>
              <a:rPr kumimoji="1" lang="en-US" altLang="zh-CN" sz="4400" b="1" i="1" u="none" strike="noStrike" kern="1200" cap="none" spc="0" normalizeH="0" baseline="0" noProof="0" dirty="0">
                <a:ln>
                  <a:noFill/>
                </a:ln>
                <a:solidFill>
                  <a:schemeClr val="bg2"/>
                </a:solidFill>
                <a:effectLst/>
                <a:uLnTx/>
                <a:uFillTx/>
                <a:latin typeface="Gill Sans MT" panose="020B0502020104020203" pitchFamily="34" charset="0"/>
                <a:ea typeface="Microsoft YaHei" panose="020B0503020204020204" pitchFamily="34" charset="-122"/>
                <a:cs typeface="+mj-cs"/>
              </a:rPr>
              <a:t>Background</a:t>
            </a:r>
          </a:p>
          <a:p>
            <a:pPr marL="457200" indent="-457200">
              <a:lnSpc>
                <a:spcPct val="140000"/>
              </a:lnSpc>
              <a:buFont typeface="Arial" panose="020B0604020202020204" pitchFamily="34" charset="0"/>
              <a:buChar char="•"/>
            </a:pPr>
            <a:r>
              <a:rPr kumimoji="1" lang="en-US" altLang="zh-CN" sz="4400" b="1" i="1" dirty="0">
                <a:solidFill>
                  <a:schemeClr val="bg2"/>
                </a:solidFill>
                <a:latin typeface="Gill Sans MT" panose="020B0502020104020203" pitchFamily="34" charset="0"/>
                <a:ea typeface="Microsoft YaHei" panose="020B0503020204020204" pitchFamily="34" charset="-122"/>
                <a:cs typeface="+mj-cs"/>
              </a:rPr>
              <a:t>Design</a:t>
            </a:r>
          </a:p>
          <a:p>
            <a:pPr marL="457200" indent="-457200">
              <a:lnSpc>
                <a:spcPct val="140000"/>
              </a:lnSpc>
              <a:buFont typeface="Arial" panose="020B0604020202020204" pitchFamily="34" charset="0"/>
              <a:buChar char="•"/>
            </a:pPr>
            <a:r>
              <a:rPr kumimoji="1" lang="en-US" altLang="zh-CN" sz="4400" b="1" i="1" dirty="0">
                <a:solidFill>
                  <a:schemeClr val="bg2"/>
                </a:solidFill>
                <a:latin typeface="Gill Sans MT" panose="020B0502020104020203" pitchFamily="34" charset="0"/>
                <a:ea typeface="Microsoft YaHei" panose="020B0503020204020204" pitchFamily="34" charset="-122"/>
                <a:cs typeface="+mj-cs"/>
              </a:rPr>
              <a:t>Evaluation</a:t>
            </a:r>
          </a:p>
          <a:p>
            <a:pPr marL="457200" indent="-457200">
              <a:lnSpc>
                <a:spcPct val="140000"/>
              </a:lnSpc>
              <a:buFont typeface="Arial" panose="020B0604020202020204" pitchFamily="34" charset="0"/>
              <a:buChar char="•"/>
            </a:pPr>
            <a:r>
              <a:rPr kumimoji="1" lang="en-US" altLang="zh-CN" sz="4400" b="1" i="1" dirty="0">
                <a:solidFill>
                  <a:srgbClr val="003F87"/>
                </a:solidFill>
                <a:latin typeface="Gill Sans MT" panose="020B0502020104020203" pitchFamily="34" charset="0"/>
                <a:ea typeface="Microsoft YaHei" panose="020B0503020204020204" pitchFamily="34" charset="-122"/>
                <a:cs typeface="+mj-cs"/>
              </a:rPr>
              <a:t>Conclusion</a:t>
            </a:r>
            <a:endParaRPr kumimoji="1" lang="zh-CN" altLang="en-US" sz="4400" b="1" i="1" dirty="0">
              <a:solidFill>
                <a:srgbClr val="003F87"/>
              </a:solidFill>
              <a:latin typeface="Gill Sans MT" panose="020B0502020104020203" pitchFamily="34" charset="0"/>
              <a:ea typeface="Microsoft YaHei" panose="020B0503020204020204" pitchFamily="34" charset="-122"/>
              <a:cs typeface="+mj-cs"/>
            </a:endParaRPr>
          </a:p>
        </p:txBody>
      </p:sp>
    </p:spTree>
    <p:extLst>
      <p:ext uri="{BB962C8B-B14F-4D97-AF65-F5344CB8AC3E}">
        <p14:creationId xmlns:p14="http://schemas.microsoft.com/office/powerpoint/2010/main" val="446306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34</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Conclusion</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3" name="内容占位符 3">
            <a:extLst>
              <a:ext uri="{FF2B5EF4-FFF2-40B4-BE49-F238E27FC236}">
                <a16:creationId xmlns:a16="http://schemas.microsoft.com/office/drawing/2014/main" id="{19AC873A-E085-A3FD-E2FA-04BC446D3673}"/>
              </a:ext>
            </a:extLst>
          </p:cNvPr>
          <p:cNvSpPr>
            <a:spLocks noGrp="1"/>
          </p:cNvSpPr>
          <p:nvPr>
            <p:ph sz="quarter" idx="10"/>
          </p:nvPr>
        </p:nvSpPr>
        <p:spPr>
          <a:xfrm>
            <a:off x="355600" y="1291472"/>
            <a:ext cx="11455400" cy="4782757"/>
          </a:xfrm>
        </p:spPr>
        <p:txBody>
          <a:bodyPr>
            <a:normAutofit fontScale="92500" lnSpcReduction="10000"/>
          </a:bodyPr>
          <a:lstStyle/>
          <a:p>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This paper proposes </a:t>
            </a:r>
            <a:r>
              <a:rPr lang="en-US" altLang="zh-CN" sz="2000" dirty="0" err="1">
                <a:latin typeface="Gill Sans MT" panose="020B0502020104020203" pitchFamily="34" charset="0"/>
                <a:ea typeface="Sans Serif Collection" panose="020B0502040504020204" pitchFamily="34" charset="0"/>
                <a:cs typeface="Sans Serif Collection" panose="020B0502040504020204" pitchFamily="34" charset="0"/>
              </a:rPr>
              <a:t>DataFlower</a:t>
            </a: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 a scheme that achieves the data-flow paradigm for serverless workflows.</a:t>
            </a:r>
          </a:p>
          <a:p>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The container that runs a function is abstracted into a FLU and a DLU. The FLU processes the function computation, and the DLU handles all the communication</a:t>
            </a:r>
          </a:p>
          <a:p>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A </a:t>
            </a:r>
            <a:r>
              <a:rPr lang="en-US" altLang="zh-CN" sz="2000" dirty="0" err="1">
                <a:latin typeface="Gill Sans MT" panose="020B0502020104020203" pitchFamily="34" charset="0"/>
                <a:ea typeface="Sans Serif Collection" panose="020B0502040504020204" pitchFamily="34" charset="0"/>
                <a:cs typeface="Sans Serif Collection" panose="020B0502040504020204" pitchFamily="34" charset="0"/>
              </a:rPr>
              <a:t>hostcontainer</a:t>
            </a:r>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 collaborative communication mechanism is proposed to minimize the communication overhead</a:t>
            </a:r>
            <a:endParaRPr lang="en-US" altLang="zh-CN" dirty="0"/>
          </a:p>
          <a:p>
            <a:pPr marL="0" lvl="1" indent="0">
              <a:spcBef>
                <a:spcPts val="1000"/>
              </a:spcBef>
              <a:buNone/>
            </a:pPr>
            <a:endParaRPr lang="en-US" altLang="zh-CN" sz="2000" b="1" dirty="0"/>
          </a:p>
          <a:p>
            <a:pPr marL="0" lvl="1" indent="0">
              <a:spcBef>
                <a:spcPts val="1000"/>
              </a:spcBef>
              <a:buNone/>
            </a:pPr>
            <a:endParaRPr lang="en-US" altLang="zh-CN" sz="2000" b="1" dirty="0"/>
          </a:p>
          <a:p>
            <a:pPr marL="800100" lvl="2" indent="-342900">
              <a:spcBef>
                <a:spcPts val="1000"/>
              </a:spcBef>
            </a:pPr>
            <a:r>
              <a:rPr lang="zh-CN" altLang="en-US" sz="2000" b="1" dirty="0"/>
              <a:t>逻辑与数据解耦设计新颖</a:t>
            </a:r>
            <a:endParaRPr lang="en-US" altLang="zh-CN" sz="2000" b="1" dirty="0"/>
          </a:p>
          <a:p>
            <a:pPr marL="800100" lvl="2" indent="-342900">
              <a:spcBef>
                <a:spcPts val="1000"/>
              </a:spcBef>
            </a:pPr>
            <a:r>
              <a:rPr lang="zh-CN" altLang="en-US" sz="2000" b="1" dirty="0"/>
              <a:t>完备的实验设计，针对所有设计都有其实验部分</a:t>
            </a:r>
            <a:endParaRPr lang="en-US" altLang="zh-CN" sz="2000" b="1" dirty="0"/>
          </a:p>
          <a:p>
            <a:pPr marL="0" lvl="1" indent="0">
              <a:spcBef>
                <a:spcPts val="1000"/>
              </a:spcBef>
              <a:buNone/>
            </a:pPr>
            <a:endParaRPr lang="en-US" altLang="zh-CN" sz="2000" b="1" dirty="0"/>
          </a:p>
          <a:p>
            <a:pPr marL="800100" lvl="2" indent="-342900">
              <a:spcBef>
                <a:spcPts val="1000"/>
              </a:spcBef>
            </a:pPr>
            <a:r>
              <a:rPr lang="zh-CN" altLang="en-US" sz="2000" b="1" dirty="0"/>
              <a:t>基于数据依赖进行容器预热</a:t>
            </a:r>
            <a:endParaRPr lang="en-US" altLang="zh-CN" sz="2000" b="1" dirty="0"/>
          </a:p>
          <a:p>
            <a:pPr marL="800100" lvl="2" indent="-342900">
              <a:spcBef>
                <a:spcPts val="1000"/>
              </a:spcBef>
            </a:pPr>
            <a:r>
              <a:rPr lang="zh-CN" altLang="en-US" sz="2000" b="1" dirty="0"/>
              <a:t>考虑</a:t>
            </a:r>
            <a:r>
              <a:rPr lang="en-US" altLang="zh-CN" sz="2000" b="1" dirty="0" err="1"/>
              <a:t>wasm</a:t>
            </a:r>
            <a:r>
              <a:rPr lang="zh-CN" altLang="en-US" sz="2000" b="1" dirty="0"/>
              <a:t>的数据流传输、</a:t>
            </a:r>
            <a:r>
              <a:rPr lang="en-US" altLang="zh-CN" sz="2000" b="1" dirty="0" err="1"/>
              <a:t>wasm</a:t>
            </a:r>
            <a:r>
              <a:rPr lang="zh-CN" altLang="en-US" sz="2000" b="1" dirty="0"/>
              <a:t>的扩缩容</a:t>
            </a:r>
            <a:endParaRPr lang="en-US" altLang="zh-CN" sz="2000" b="1" dirty="0"/>
          </a:p>
          <a:p>
            <a:pPr marL="800100" lvl="2" indent="-342900">
              <a:spcBef>
                <a:spcPts val="1000"/>
              </a:spcBef>
            </a:pPr>
            <a:r>
              <a:rPr lang="zh-CN" altLang="en-US" sz="2000" b="1" dirty="0"/>
              <a:t>维护容器池时考虑内存冗余</a:t>
            </a:r>
            <a:endParaRPr lang="en-US" altLang="zh-CN" sz="2000" b="1" dirty="0"/>
          </a:p>
          <a:p>
            <a:pPr marL="0" lvl="1" indent="0">
              <a:spcBef>
                <a:spcPts val="1000"/>
              </a:spcBef>
              <a:buNone/>
            </a:pPr>
            <a:endParaRPr lang="en-US" altLang="zh-CN" sz="2000" b="1" dirty="0"/>
          </a:p>
          <a:p>
            <a:pPr marL="0" lvl="1" indent="0">
              <a:spcBef>
                <a:spcPts val="1000"/>
              </a:spcBef>
              <a:buNone/>
            </a:pPr>
            <a:endParaRPr lang="en-US" altLang="zh-CN" sz="2000" b="1" dirty="0"/>
          </a:p>
          <a:p>
            <a:pPr marL="0" lvl="1" indent="0">
              <a:spcBef>
                <a:spcPts val="1000"/>
              </a:spcBef>
              <a:buNone/>
            </a:pPr>
            <a:endParaRPr lang="en-US" altLang="zh-CN" sz="2000" b="1" dirty="0"/>
          </a:p>
        </p:txBody>
      </p:sp>
    </p:spTree>
    <p:extLst>
      <p:ext uri="{BB962C8B-B14F-4D97-AF65-F5344CB8AC3E}">
        <p14:creationId xmlns:p14="http://schemas.microsoft.com/office/powerpoint/2010/main" val="28342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855" y="2177292"/>
            <a:ext cx="12192000" cy="1501093"/>
          </a:xfrm>
          <a:prstGeom prst="rect">
            <a:avLst/>
          </a:prstGeom>
          <a:solidFill>
            <a:srgbClr val="003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Title 1"/>
          <p:cNvSpPr>
            <a:spLocks noGrp="1"/>
          </p:cNvSpPr>
          <p:nvPr>
            <p:ph type="ctrTitle"/>
          </p:nvPr>
        </p:nvSpPr>
        <p:spPr>
          <a:xfrm>
            <a:off x="325464" y="2000474"/>
            <a:ext cx="11326749" cy="1510380"/>
          </a:xfrm>
        </p:spPr>
        <p:txBody>
          <a:bodyPr>
            <a:normAutofit/>
          </a:bodyPr>
          <a:lstStyle/>
          <a:p>
            <a:r>
              <a:rPr lang="zh-CN" altLang="en-US" sz="6600" b="1" dirty="0">
                <a:latin typeface="微软雅黑" panose="020B0503020204020204" pitchFamily="34" charset="-122"/>
                <a:ea typeface="微软雅黑" panose="020B0503020204020204" pitchFamily="34" charset="-122"/>
              </a:rPr>
              <a:t> </a:t>
            </a:r>
            <a:r>
              <a:rPr lang="en-US" altLang="zh-CN" sz="6600" b="1" dirty="0">
                <a:latin typeface="微软雅黑" panose="020B0503020204020204" pitchFamily="34" charset="-122"/>
                <a:ea typeface="微软雅黑" panose="020B0503020204020204" pitchFamily="34" charset="-122"/>
              </a:rPr>
              <a:t>Q&amp;A</a:t>
            </a:r>
            <a:endParaRPr lang="en-US" sz="6600" b="1" dirty="0">
              <a:latin typeface="微软雅黑" panose="020B0503020204020204" pitchFamily="34" charset="-122"/>
              <a:ea typeface="微软雅黑" panose="020B0503020204020204" pitchFamily="34" charset="-122"/>
            </a:endParaRPr>
          </a:p>
        </p:txBody>
      </p:sp>
      <p:pic>
        <p:nvPicPr>
          <p:cNvPr id="1026" name="Picture 2" descr="Southeast University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37" y="147830"/>
            <a:ext cx="965206" cy="958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4</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Background</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5" name="内容占位符 8">
            <a:extLst>
              <a:ext uri="{FF2B5EF4-FFF2-40B4-BE49-F238E27FC236}">
                <a16:creationId xmlns:a16="http://schemas.microsoft.com/office/drawing/2014/main" id="{C88AF01D-7079-0525-EC1E-A5F29C569C8D}"/>
              </a:ext>
            </a:extLst>
          </p:cNvPr>
          <p:cNvSpPr>
            <a:spLocks noGrp="1"/>
          </p:cNvSpPr>
          <p:nvPr>
            <p:ph sz="quarter" idx="10"/>
          </p:nvPr>
        </p:nvSpPr>
        <p:spPr>
          <a:xfrm>
            <a:off x="368300" y="1291473"/>
            <a:ext cx="11455400" cy="4837112"/>
          </a:xfrm>
        </p:spPr>
        <p:txBody>
          <a:bodyPr>
            <a:normAutofit lnSpcReduction="10000"/>
          </a:bodyPr>
          <a:lstStyle/>
          <a:p>
            <a:r>
              <a:rPr lang="en-US" altLang="zh-CN" sz="2800" dirty="0">
                <a:latin typeface="Gill Sans MT" panose="020B0502020104020203" pitchFamily="34" charset="0"/>
              </a:rPr>
              <a:t>Serverless computing is becoming increasingly popular</a:t>
            </a:r>
            <a:r>
              <a:rPr lang="en-US" altLang="zh-CN" sz="2800" dirty="0"/>
              <a:t>.</a:t>
            </a:r>
          </a:p>
          <a:p>
            <a:pPr marL="0" indent="0">
              <a:buNone/>
            </a:pPr>
            <a:endParaRPr lang="en-US" altLang="zh-CN" dirty="0"/>
          </a:p>
          <a:p>
            <a:pPr marL="0" indent="0">
              <a:buNone/>
            </a:pPr>
            <a:endParaRPr lang="en-US" altLang="zh-CN" dirty="0"/>
          </a:p>
          <a:p>
            <a:r>
              <a:rPr lang="en-US" altLang="zh-CN" sz="2800" dirty="0">
                <a:latin typeface="Gill Sans MT" panose="020B0502020104020203" pitchFamily="34" charset="0"/>
              </a:rPr>
              <a:t>When dealing with complex applications, serverless computing decouples them into fine-grained functions and orchestrates them into serverless workflows.</a:t>
            </a:r>
            <a:endParaRPr lang="en-US" altLang="zh-CN" dirty="0"/>
          </a:p>
          <a:p>
            <a:endParaRPr lang="en-US" altLang="zh-CN" dirty="0"/>
          </a:p>
          <a:p>
            <a:endParaRPr lang="en-US" altLang="zh-CN" dirty="0"/>
          </a:p>
          <a:p>
            <a:endParaRPr lang="en-US" altLang="zh-CN" dirty="0"/>
          </a:p>
          <a:p>
            <a:endParaRPr lang="en-US" altLang="zh-CN" dirty="0"/>
          </a:p>
          <a:p>
            <a:r>
              <a:rPr lang="en-US" altLang="zh-CN" sz="2800" dirty="0">
                <a:latin typeface="Gill Sans MT" panose="020B0502020104020203" pitchFamily="34" charset="0"/>
              </a:rPr>
              <a:t>Current serverless platforms adopt the control-flow paradigm</a:t>
            </a:r>
          </a:p>
        </p:txBody>
      </p:sp>
      <p:grpSp>
        <p:nvGrpSpPr>
          <p:cNvPr id="6" name="组合 5">
            <a:extLst>
              <a:ext uri="{FF2B5EF4-FFF2-40B4-BE49-F238E27FC236}">
                <a16:creationId xmlns:a16="http://schemas.microsoft.com/office/drawing/2014/main" id="{AA31FA72-9BFE-6652-E060-A5ADE77E37EF}"/>
              </a:ext>
            </a:extLst>
          </p:cNvPr>
          <p:cNvGrpSpPr/>
          <p:nvPr/>
        </p:nvGrpSpPr>
        <p:grpSpPr>
          <a:xfrm>
            <a:off x="714795" y="1703468"/>
            <a:ext cx="7533512" cy="1029109"/>
            <a:chOff x="637095" y="2161263"/>
            <a:chExt cx="7533512" cy="1029109"/>
          </a:xfrm>
        </p:grpSpPr>
        <p:grpSp>
          <p:nvGrpSpPr>
            <p:cNvPr id="7" name="组合 6">
              <a:extLst>
                <a:ext uri="{FF2B5EF4-FFF2-40B4-BE49-F238E27FC236}">
                  <a16:creationId xmlns:a16="http://schemas.microsoft.com/office/drawing/2014/main" id="{006FC26E-58AA-F50A-4E07-F1E0E4279321}"/>
                </a:ext>
              </a:extLst>
            </p:cNvPr>
            <p:cNvGrpSpPr/>
            <p:nvPr/>
          </p:nvGrpSpPr>
          <p:grpSpPr>
            <a:xfrm>
              <a:off x="637095" y="2217457"/>
              <a:ext cx="3370625" cy="916722"/>
              <a:chOff x="637095" y="2137070"/>
              <a:chExt cx="3370625" cy="916722"/>
            </a:xfrm>
          </p:grpSpPr>
          <p:grpSp>
            <p:nvGrpSpPr>
              <p:cNvPr id="25" name="组合 24">
                <a:extLst>
                  <a:ext uri="{FF2B5EF4-FFF2-40B4-BE49-F238E27FC236}">
                    <a16:creationId xmlns:a16="http://schemas.microsoft.com/office/drawing/2014/main" id="{E8247D34-4693-5640-846C-FE9C58E56A12}"/>
                  </a:ext>
                </a:extLst>
              </p:cNvPr>
              <p:cNvGrpSpPr/>
              <p:nvPr/>
            </p:nvGrpSpPr>
            <p:grpSpPr>
              <a:xfrm>
                <a:off x="3384722" y="2153795"/>
                <a:ext cx="622998" cy="899997"/>
                <a:chOff x="3384722" y="2153795"/>
                <a:chExt cx="622998" cy="899997"/>
              </a:xfrm>
            </p:grpSpPr>
            <p:pic>
              <p:nvPicPr>
                <p:cNvPr id="38" name="Picture 2" descr="５分でわかる！IBM Cloud Functions の使い方 | あぱーブログ">
                  <a:extLst>
                    <a:ext uri="{FF2B5EF4-FFF2-40B4-BE49-F238E27FC236}">
                      <a16:creationId xmlns:a16="http://schemas.microsoft.com/office/drawing/2014/main" id="{66277B18-A6F0-004C-A724-8ED20CC280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59" t="18367" r="63742" b="22544"/>
                <a:stretch/>
              </p:blipFill>
              <p:spPr bwMode="auto">
                <a:xfrm>
                  <a:off x="3384722" y="2153795"/>
                  <a:ext cx="622998" cy="622998"/>
                </a:xfrm>
                <a:prstGeom prst="rect">
                  <a:avLst/>
                </a:prstGeom>
                <a:noFill/>
                <a:extLst>
                  <a:ext uri="{909E8E84-426E-40DD-AFC4-6F175D3DCCD1}">
                    <a14:hiddenFill xmlns:a14="http://schemas.microsoft.com/office/drawing/2010/main">
                      <a:solidFill>
                        <a:srgbClr val="FFFFFF"/>
                      </a:solidFill>
                    </a14:hiddenFill>
                  </a:ext>
                </a:extLst>
              </p:spPr>
            </p:pic>
            <p:sp>
              <p:nvSpPr>
                <p:cNvPr id="39" name="文本框 38">
                  <a:extLst>
                    <a:ext uri="{FF2B5EF4-FFF2-40B4-BE49-F238E27FC236}">
                      <a16:creationId xmlns:a16="http://schemas.microsoft.com/office/drawing/2014/main" id="{F4D0B513-BF0A-4CD1-E567-271324346B0E}"/>
                    </a:ext>
                  </a:extLst>
                </p:cNvPr>
                <p:cNvSpPr txBox="1"/>
                <p:nvPr/>
              </p:nvSpPr>
              <p:spPr>
                <a:xfrm>
                  <a:off x="3458816" y="2776793"/>
                  <a:ext cx="474810"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IBM</a:t>
                  </a:r>
                  <a:endParaRPr lang="zh-CN" altLang="en-US" sz="1200" dirty="0">
                    <a:latin typeface="Times New Roman" panose="02020603050405020304" pitchFamily="18" charset="0"/>
                    <a:cs typeface="Times New Roman" panose="02020603050405020304" pitchFamily="18" charset="0"/>
                  </a:endParaRPr>
                </a:p>
              </p:txBody>
            </p:sp>
          </p:grpSp>
          <p:grpSp>
            <p:nvGrpSpPr>
              <p:cNvPr id="26" name="组合 25">
                <a:extLst>
                  <a:ext uri="{FF2B5EF4-FFF2-40B4-BE49-F238E27FC236}">
                    <a16:creationId xmlns:a16="http://schemas.microsoft.com/office/drawing/2014/main" id="{BA698893-C162-DDFF-8DAE-E7FC73EB4F44}"/>
                  </a:ext>
                </a:extLst>
              </p:cNvPr>
              <p:cNvGrpSpPr/>
              <p:nvPr/>
            </p:nvGrpSpPr>
            <p:grpSpPr>
              <a:xfrm>
                <a:off x="2021715" y="2153795"/>
                <a:ext cx="701911" cy="899997"/>
                <a:chOff x="2042147" y="2153795"/>
                <a:chExt cx="701911" cy="899997"/>
              </a:xfrm>
            </p:grpSpPr>
            <p:pic>
              <p:nvPicPr>
                <p:cNvPr id="36" name="图片 35">
                  <a:extLst>
                    <a:ext uri="{FF2B5EF4-FFF2-40B4-BE49-F238E27FC236}">
                      <a16:creationId xmlns:a16="http://schemas.microsoft.com/office/drawing/2014/main" id="{66DDAF54-6AD0-C4FE-088C-4ED6CA300FDE}"/>
                    </a:ext>
                  </a:extLst>
                </p:cNvPr>
                <p:cNvPicPr>
                  <a:picLocks noChangeAspect="1"/>
                </p:cNvPicPr>
                <p:nvPr/>
              </p:nvPicPr>
              <p:blipFill>
                <a:blip r:embed="rId4"/>
                <a:stretch>
                  <a:fillRect/>
                </a:stretch>
              </p:blipFill>
              <p:spPr>
                <a:xfrm>
                  <a:off x="2042147" y="2153795"/>
                  <a:ext cx="701911" cy="622998"/>
                </a:xfrm>
                <a:prstGeom prst="rect">
                  <a:avLst/>
                </a:prstGeom>
              </p:spPr>
            </p:pic>
            <p:sp>
              <p:nvSpPr>
                <p:cNvPr id="37" name="文本框 36">
                  <a:extLst>
                    <a:ext uri="{FF2B5EF4-FFF2-40B4-BE49-F238E27FC236}">
                      <a16:creationId xmlns:a16="http://schemas.microsoft.com/office/drawing/2014/main" id="{FC0D44F9-5DF8-A1AA-3954-19EB48CF137A}"/>
                    </a:ext>
                  </a:extLst>
                </p:cNvPr>
                <p:cNvSpPr txBox="1"/>
                <p:nvPr/>
              </p:nvSpPr>
              <p:spPr>
                <a:xfrm>
                  <a:off x="2112416" y="2776793"/>
                  <a:ext cx="561372"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Azure</a:t>
                  </a:r>
                  <a:endParaRPr lang="zh-CN" altLang="en-US" sz="1200" dirty="0">
                    <a:latin typeface="Times New Roman" panose="02020603050405020304" pitchFamily="18" charset="0"/>
                    <a:cs typeface="Times New Roman" panose="02020603050405020304" pitchFamily="18" charset="0"/>
                  </a:endParaRPr>
                </a:p>
              </p:txBody>
            </p:sp>
          </p:grpSp>
          <p:grpSp>
            <p:nvGrpSpPr>
              <p:cNvPr id="27" name="组合 26">
                <a:extLst>
                  <a:ext uri="{FF2B5EF4-FFF2-40B4-BE49-F238E27FC236}">
                    <a16:creationId xmlns:a16="http://schemas.microsoft.com/office/drawing/2014/main" id="{224E3ECC-9416-A305-3408-D8524E787559}"/>
                  </a:ext>
                </a:extLst>
              </p:cNvPr>
              <p:cNvGrpSpPr/>
              <p:nvPr/>
            </p:nvGrpSpPr>
            <p:grpSpPr>
              <a:xfrm>
                <a:off x="1321363" y="2153795"/>
                <a:ext cx="689666" cy="899997"/>
                <a:chOff x="1353750" y="2153795"/>
                <a:chExt cx="689666" cy="899997"/>
              </a:xfrm>
            </p:grpSpPr>
            <p:pic>
              <p:nvPicPr>
                <p:cNvPr id="34" name="图片 33">
                  <a:extLst>
                    <a:ext uri="{FF2B5EF4-FFF2-40B4-BE49-F238E27FC236}">
                      <a16:creationId xmlns:a16="http://schemas.microsoft.com/office/drawing/2014/main" id="{38652698-F179-8780-F630-F3F18E1A1BC9}"/>
                    </a:ext>
                  </a:extLst>
                </p:cNvPr>
                <p:cNvPicPr>
                  <a:picLocks noChangeAspect="1"/>
                </p:cNvPicPr>
                <p:nvPr/>
              </p:nvPicPr>
              <p:blipFill>
                <a:blip r:embed="rId5"/>
                <a:stretch>
                  <a:fillRect/>
                </a:stretch>
              </p:blipFill>
              <p:spPr>
                <a:xfrm>
                  <a:off x="1353750" y="2153795"/>
                  <a:ext cx="689666" cy="622998"/>
                </a:xfrm>
                <a:prstGeom prst="rect">
                  <a:avLst/>
                </a:prstGeom>
              </p:spPr>
            </p:pic>
            <p:sp>
              <p:nvSpPr>
                <p:cNvPr id="35" name="文本框 34">
                  <a:extLst>
                    <a:ext uri="{FF2B5EF4-FFF2-40B4-BE49-F238E27FC236}">
                      <a16:creationId xmlns:a16="http://schemas.microsoft.com/office/drawing/2014/main" id="{8DFC40B9-755C-E63C-B384-F16000361858}"/>
                    </a:ext>
                  </a:extLst>
                </p:cNvPr>
                <p:cNvSpPr txBox="1"/>
                <p:nvPr/>
              </p:nvSpPr>
              <p:spPr>
                <a:xfrm>
                  <a:off x="1379425" y="2776793"/>
                  <a:ext cx="638316"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Google</a:t>
                  </a:r>
                  <a:endParaRPr lang="zh-CN" altLang="en-US" sz="1200" dirty="0">
                    <a:latin typeface="Times New Roman" panose="02020603050405020304" pitchFamily="18" charset="0"/>
                    <a:cs typeface="Times New Roman" panose="02020603050405020304" pitchFamily="18" charset="0"/>
                  </a:endParaRPr>
                </a:p>
              </p:txBody>
            </p:sp>
          </p:grpSp>
          <p:grpSp>
            <p:nvGrpSpPr>
              <p:cNvPr id="28" name="组合 27">
                <a:extLst>
                  <a:ext uri="{FF2B5EF4-FFF2-40B4-BE49-F238E27FC236}">
                    <a16:creationId xmlns:a16="http://schemas.microsoft.com/office/drawing/2014/main" id="{A54FFD01-B670-96AE-C739-919C7B700E0A}"/>
                  </a:ext>
                </a:extLst>
              </p:cNvPr>
              <p:cNvGrpSpPr/>
              <p:nvPr/>
            </p:nvGrpSpPr>
            <p:grpSpPr>
              <a:xfrm>
                <a:off x="637095" y="2137070"/>
                <a:ext cx="673582" cy="916722"/>
                <a:chOff x="637095" y="2137070"/>
                <a:chExt cx="673582" cy="916722"/>
              </a:xfrm>
            </p:grpSpPr>
            <p:pic>
              <p:nvPicPr>
                <p:cNvPr id="32" name="Picture 22" descr="How to Use Function Compute on Alibaba Cloud - Alibaba Cloud Community">
                  <a:extLst>
                    <a:ext uri="{FF2B5EF4-FFF2-40B4-BE49-F238E27FC236}">
                      <a16:creationId xmlns:a16="http://schemas.microsoft.com/office/drawing/2014/main" id="{33E3968C-619B-A6C5-1ACA-7D9390556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728" y="2137070"/>
                  <a:ext cx="638316" cy="656449"/>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32">
                  <a:extLst>
                    <a:ext uri="{FF2B5EF4-FFF2-40B4-BE49-F238E27FC236}">
                      <a16:creationId xmlns:a16="http://schemas.microsoft.com/office/drawing/2014/main" id="{E3ED2858-4A72-F25D-1D29-2258057EB7F5}"/>
                    </a:ext>
                  </a:extLst>
                </p:cNvPr>
                <p:cNvSpPr txBox="1"/>
                <p:nvPr/>
              </p:nvSpPr>
              <p:spPr>
                <a:xfrm>
                  <a:off x="637095" y="2776793"/>
                  <a:ext cx="673582"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Alibaba</a:t>
                  </a:r>
                  <a:endParaRPr lang="zh-CN" altLang="en-US" sz="1200" dirty="0">
                    <a:latin typeface="Times New Roman" panose="02020603050405020304" pitchFamily="18" charset="0"/>
                    <a:cs typeface="Times New Roman" panose="02020603050405020304" pitchFamily="18" charset="0"/>
                  </a:endParaRPr>
                </a:p>
              </p:txBody>
            </p:sp>
          </p:grpSp>
          <p:grpSp>
            <p:nvGrpSpPr>
              <p:cNvPr id="29" name="组合 28">
                <a:extLst>
                  <a:ext uri="{FF2B5EF4-FFF2-40B4-BE49-F238E27FC236}">
                    <a16:creationId xmlns:a16="http://schemas.microsoft.com/office/drawing/2014/main" id="{51608005-6354-7730-9608-0DB28B66B850}"/>
                  </a:ext>
                </a:extLst>
              </p:cNvPr>
              <p:cNvGrpSpPr/>
              <p:nvPr/>
            </p:nvGrpSpPr>
            <p:grpSpPr>
              <a:xfrm>
                <a:off x="2734312" y="2145433"/>
                <a:ext cx="639723" cy="908359"/>
                <a:chOff x="2750095" y="2145433"/>
                <a:chExt cx="639723" cy="908359"/>
              </a:xfrm>
            </p:grpSpPr>
            <p:pic>
              <p:nvPicPr>
                <p:cNvPr id="30" name="图片 29">
                  <a:extLst>
                    <a:ext uri="{FF2B5EF4-FFF2-40B4-BE49-F238E27FC236}">
                      <a16:creationId xmlns:a16="http://schemas.microsoft.com/office/drawing/2014/main" id="{B18DC415-9CC7-6867-04E5-B56FEF159E2A}"/>
                    </a:ext>
                  </a:extLst>
                </p:cNvPr>
                <p:cNvPicPr>
                  <a:picLocks noChangeAspect="1"/>
                </p:cNvPicPr>
                <p:nvPr/>
              </p:nvPicPr>
              <p:blipFill>
                <a:blip r:embed="rId7"/>
                <a:stretch>
                  <a:fillRect/>
                </a:stretch>
              </p:blipFill>
              <p:spPr>
                <a:xfrm>
                  <a:off x="2750095" y="2145433"/>
                  <a:ext cx="639723" cy="639723"/>
                </a:xfrm>
                <a:prstGeom prst="rect">
                  <a:avLst/>
                </a:prstGeom>
              </p:spPr>
            </p:pic>
            <p:sp>
              <p:nvSpPr>
                <p:cNvPr id="31" name="文本框 30">
                  <a:extLst>
                    <a:ext uri="{FF2B5EF4-FFF2-40B4-BE49-F238E27FC236}">
                      <a16:creationId xmlns:a16="http://schemas.microsoft.com/office/drawing/2014/main" id="{A150EEB8-61E3-46BC-30FE-B0EDAE641201}"/>
                    </a:ext>
                  </a:extLst>
                </p:cNvPr>
                <p:cNvSpPr txBox="1"/>
                <p:nvPr/>
              </p:nvSpPr>
              <p:spPr>
                <a:xfrm>
                  <a:off x="2813059" y="2776793"/>
                  <a:ext cx="513795"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AWS</a:t>
                  </a:r>
                  <a:endParaRPr lang="zh-CN" altLang="en-US" sz="1200" dirty="0">
                    <a:latin typeface="Times New Roman" panose="02020603050405020304" pitchFamily="18" charset="0"/>
                    <a:cs typeface="Times New Roman" panose="02020603050405020304" pitchFamily="18" charset="0"/>
                  </a:endParaRPr>
                </a:p>
              </p:txBody>
            </p:sp>
          </p:grpSp>
        </p:grpSp>
        <p:cxnSp>
          <p:nvCxnSpPr>
            <p:cNvPr id="8" name="直接连接符 7">
              <a:extLst>
                <a:ext uri="{FF2B5EF4-FFF2-40B4-BE49-F238E27FC236}">
                  <a16:creationId xmlns:a16="http://schemas.microsoft.com/office/drawing/2014/main" id="{00E8A7F3-E344-7DF2-0495-4A323E542208}"/>
                </a:ext>
              </a:extLst>
            </p:cNvPr>
            <p:cNvCxnSpPr/>
            <p:nvPr/>
          </p:nvCxnSpPr>
          <p:spPr>
            <a:xfrm>
              <a:off x="4213509" y="2217457"/>
              <a:ext cx="0" cy="916722"/>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9" name="组合 8">
              <a:extLst>
                <a:ext uri="{FF2B5EF4-FFF2-40B4-BE49-F238E27FC236}">
                  <a16:creationId xmlns:a16="http://schemas.microsoft.com/office/drawing/2014/main" id="{FED3FF2D-7953-A14F-65B1-F913279B99D0}"/>
                </a:ext>
              </a:extLst>
            </p:cNvPr>
            <p:cNvGrpSpPr/>
            <p:nvPr/>
          </p:nvGrpSpPr>
          <p:grpSpPr>
            <a:xfrm>
              <a:off x="4419297" y="2161263"/>
              <a:ext cx="3751310" cy="1029109"/>
              <a:chOff x="4419297" y="2161263"/>
              <a:chExt cx="3751310" cy="1029109"/>
            </a:xfrm>
          </p:grpSpPr>
          <p:grpSp>
            <p:nvGrpSpPr>
              <p:cNvPr id="10" name="组合 9">
                <a:extLst>
                  <a:ext uri="{FF2B5EF4-FFF2-40B4-BE49-F238E27FC236}">
                    <a16:creationId xmlns:a16="http://schemas.microsoft.com/office/drawing/2014/main" id="{69A4BA38-CD2D-0686-F33D-B974C2275251}"/>
                  </a:ext>
                </a:extLst>
              </p:cNvPr>
              <p:cNvGrpSpPr/>
              <p:nvPr/>
            </p:nvGrpSpPr>
            <p:grpSpPr>
              <a:xfrm>
                <a:off x="4419297" y="2161263"/>
                <a:ext cx="2708728" cy="1029109"/>
                <a:chOff x="4419297" y="2161263"/>
                <a:chExt cx="2708728" cy="1029109"/>
              </a:xfrm>
            </p:grpSpPr>
            <p:grpSp>
              <p:nvGrpSpPr>
                <p:cNvPr id="16" name="组合 15">
                  <a:extLst>
                    <a:ext uri="{FF2B5EF4-FFF2-40B4-BE49-F238E27FC236}">
                      <a16:creationId xmlns:a16="http://schemas.microsoft.com/office/drawing/2014/main" id="{E6590265-5809-1263-3256-EBA399301947}"/>
                    </a:ext>
                  </a:extLst>
                </p:cNvPr>
                <p:cNvGrpSpPr/>
                <p:nvPr/>
              </p:nvGrpSpPr>
              <p:grpSpPr>
                <a:xfrm>
                  <a:off x="6193877" y="2238391"/>
                  <a:ext cx="934148" cy="951979"/>
                  <a:chOff x="6193877" y="2238391"/>
                  <a:chExt cx="934148" cy="951979"/>
                </a:xfrm>
              </p:grpSpPr>
              <p:pic>
                <p:nvPicPr>
                  <p:cNvPr id="23" name="Picture 4" descr="Openwhisk之-- 创建基于Docker的Action - 知乎">
                    <a:extLst>
                      <a:ext uri="{FF2B5EF4-FFF2-40B4-BE49-F238E27FC236}">
                        <a16:creationId xmlns:a16="http://schemas.microsoft.com/office/drawing/2014/main" id="{76BBF36E-6399-7F04-67E9-8E48C199BE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3877" y="2238391"/>
                    <a:ext cx="934148" cy="597854"/>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框 23">
                    <a:extLst>
                      <a:ext uri="{FF2B5EF4-FFF2-40B4-BE49-F238E27FC236}">
                        <a16:creationId xmlns:a16="http://schemas.microsoft.com/office/drawing/2014/main" id="{21292966-6DB1-94D0-F5E1-A719EB1B25B7}"/>
                      </a:ext>
                    </a:extLst>
                  </p:cNvPr>
                  <p:cNvSpPr txBox="1"/>
                  <p:nvPr/>
                </p:nvSpPr>
                <p:spPr>
                  <a:xfrm>
                    <a:off x="6200728" y="2913371"/>
                    <a:ext cx="920445"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OpenWhisk</a:t>
                    </a:r>
                    <a:endParaRPr lang="zh-CN" altLang="en-US" sz="1200" dirty="0">
                      <a:latin typeface="Times New Roman" panose="02020603050405020304" pitchFamily="18" charset="0"/>
                      <a:cs typeface="Times New Roman" panose="02020603050405020304" pitchFamily="18" charset="0"/>
                    </a:endParaRPr>
                  </a:p>
                </p:txBody>
              </p:sp>
            </p:grpSp>
            <p:grpSp>
              <p:nvGrpSpPr>
                <p:cNvPr id="17" name="组合 16">
                  <a:extLst>
                    <a:ext uri="{FF2B5EF4-FFF2-40B4-BE49-F238E27FC236}">
                      <a16:creationId xmlns:a16="http://schemas.microsoft.com/office/drawing/2014/main" id="{3288936F-E422-0917-724D-72CE2BABC7F5}"/>
                    </a:ext>
                  </a:extLst>
                </p:cNvPr>
                <p:cNvGrpSpPr/>
                <p:nvPr/>
              </p:nvGrpSpPr>
              <p:grpSpPr>
                <a:xfrm>
                  <a:off x="5352058" y="2161263"/>
                  <a:ext cx="734925" cy="1029108"/>
                  <a:chOff x="12439830" y="4423493"/>
                  <a:chExt cx="734925" cy="1029108"/>
                </a:xfrm>
              </p:grpSpPr>
              <p:pic>
                <p:nvPicPr>
                  <p:cNvPr id="21" name="图片 20">
                    <a:extLst>
                      <a:ext uri="{FF2B5EF4-FFF2-40B4-BE49-F238E27FC236}">
                        <a16:creationId xmlns:a16="http://schemas.microsoft.com/office/drawing/2014/main" id="{DC73F4B6-457D-633C-DA7F-E3735DB3CD96}"/>
                      </a:ext>
                    </a:extLst>
                  </p:cNvPr>
                  <p:cNvPicPr>
                    <a:picLocks noChangeAspect="1"/>
                  </p:cNvPicPr>
                  <p:nvPr/>
                </p:nvPicPr>
                <p:blipFill rotWithShape="1">
                  <a:blip r:embed="rId9"/>
                  <a:srcRect r="68520"/>
                  <a:stretch/>
                </p:blipFill>
                <p:spPr>
                  <a:xfrm>
                    <a:off x="12439830" y="4423493"/>
                    <a:ext cx="734925" cy="770414"/>
                  </a:xfrm>
                  <a:prstGeom prst="rect">
                    <a:avLst/>
                  </a:prstGeom>
                </p:spPr>
              </p:pic>
              <p:sp>
                <p:nvSpPr>
                  <p:cNvPr id="22" name="文本框 21">
                    <a:extLst>
                      <a:ext uri="{FF2B5EF4-FFF2-40B4-BE49-F238E27FC236}">
                        <a16:creationId xmlns:a16="http://schemas.microsoft.com/office/drawing/2014/main" id="{A12AFD21-8C99-161C-C9C2-0D499D10E16B}"/>
                      </a:ext>
                    </a:extLst>
                  </p:cNvPr>
                  <p:cNvSpPr txBox="1"/>
                  <p:nvPr/>
                </p:nvSpPr>
                <p:spPr>
                  <a:xfrm>
                    <a:off x="12492182" y="5175602"/>
                    <a:ext cx="628698"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Fission</a:t>
                    </a:r>
                    <a:endParaRPr lang="zh-CN" altLang="en-US" sz="1200" dirty="0">
                      <a:latin typeface="Times New Roman" panose="02020603050405020304" pitchFamily="18" charset="0"/>
                      <a:cs typeface="Times New Roman" panose="02020603050405020304" pitchFamily="18" charset="0"/>
                    </a:endParaRPr>
                  </a:p>
                </p:txBody>
              </p:sp>
            </p:grpSp>
            <p:grpSp>
              <p:nvGrpSpPr>
                <p:cNvPr id="18" name="组合 17">
                  <a:extLst>
                    <a:ext uri="{FF2B5EF4-FFF2-40B4-BE49-F238E27FC236}">
                      <a16:creationId xmlns:a16="http://schemas.microsoft.com/office/drawing/2014/main" id="{6A328E0D-C321-F0A9-3730-433D38B356F8}"/>
                    </a:ext>
                  </a:extLst>
                </p:cNvPr>
                <p:cNvGrpSpPr/>
                <p:nvPr/>
              </p:nvGrpSpPr>
              <p:grpSpPr>
                <a:xfrm>
                  <a:off x="4419297" y="2161263"/>
                  <a:ext cx="825867" cy="1029109"/>
                  <a:chOff x="13768156" y="4491441"/>
                  <a:chExt cx="825867" cy="1029109"/>
                </a:xfrm>
              </p:grpSpPr>
              <p:pic>
                <p:nvPicPr>
                  <p:cNvPr id="19" name="Picture 12" descr="VMware Hires Serverless OpenFaaS Founder; Dell Shutters Its {code} Open  Source Initiative – The New Stack">
                    <a:extLst>
                      <a:ext uri="{FF2B5EF4-FFF2-40B4-BE49-F238E27FC236}">
                        <a16:creationId xmlns:a16="http://schemas.microsoft.com/office/drawing/2014/main" id="{65124117-0411-B23C-A979-B0229295F9B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477" t="12002" r="10649" b="7742"/>
                  <a:stretch/>
                </p:blipFill>
                <p:spPr bwMode="auto">
                  <a:xfrm>
                    <a:off x="13795883" y="4491441"/>
                    <a:ext cx="770413" cy="770414"/>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28401DA3-652C-9108-BEC5-652CDCC3624A}"/>
                      </a:ext>
                    </a:extLst>
                  </p:cNvPr>
                  <p:cNvSpPr txBox="1"/>
                  <p:nvPr/>
                </p:nvSpPr>
                <p:spPr>
                  <a:xfrm>
                    <a:off x="13768156" y="5243551"/>
                    <a:ext cx="825867" cy="276999"/>
                  </a:xfrm>
                  <a:prstGeom prst="rect">
                    <a:avLst/>
                  </a:prstGeom>
                  <a:noFill/>
                </p:spPr>
                <p:txBody>
                  <a:bodyPr wrap="none" rtlCol="0">
                    <a:spAutoFit/>
                  </a:bodyPr>
                  <a:lstStyle/>
                  <a:p>
                    <a:r>
                      <a:rPr lang="en-US" altLang="zh-CN" sz="1200" dirty="0">
                        <a:latin typeface="Times New Roman" panose="02020603050405020304" pitchFamily="18" charset="0"/>
                        <a:cs typeface="Times New Roman" panose="02020603050405020304" pitchFamily="18" charset="0"/>
                      </a:rPr>
                      <a:t>OpenFaaS</a:t>
                    </a:r>
                    <a:endParaRPr lang="zh-CN" altLang="en-US" sz="1200" dirty="0">
                      <a:latin typeface="Times New Roman" panose="02020603050405020304" pitchFamily="18" charset="0"/>
                      <a:cs typeface="Times New Roman" panose="02020603050405020304" pitchFamily="18" charset="0"/>
                    </a:endParaRPr>
                  </a:p>
                </p:txBody>
              </p:sp>
            </p:grpSp>
          </p:grpSp>
          <p:grpSp>
            <p:nvGrpSpPr>
              <p:cNvPr id="11" name="组合 10">
                <a:extLst>
                  <a:ext uri="{FF2B5EF4-FFF2-40B4-BE49-F238E27FC236}">
                    <a16:creationId xmlns:a16="http://schemas.microsoft.com/office/drawing/2014/main" id="{590CD2A2-B596-4DAF-6D71-9237A7828BA8}"/>
                  </a:ext>
                </a:extLst>
              </p:cNvPr>
              <p:cNvGrpSpPr/>
              <p:nvPr/>
            </p:nvGrpSpPr>
            <p:grpSpPr>
              <a:xfrm>
                <a:off x="7161701" y="2247597"/>
                <a:ext cx="1008906" cy="942772"/>
                <a:chOff x="7161701" y="2247597"/>
                <a:chExt cx="1008906" cy="942772"/>
              </a:xfrm>
            </p:grpSpPr>
            <p:sp>
              <p:nvSpPr>
                <p:cNvPr id="12" name="文本框 11">
                  <a:extLst>
                    <a:ext uri="{FF2B5EF4-FFF2-40B4-BE49-F238E27FC236}">
                      <a16:creationId xmlns:a16="http://schemas.microsoft.com/office/drawing/2014/main" id="{91D544D5-1008-D7CD-4423-9C8A21F96B9E}"/>
                    </a:ext>
                  </a:extLst>
                </p:cNvPr>
                <p:cNvSpPr txBox="1"/>
                <p:nvPr/>
              </p:nvSpPr>
              <p:spPr>
                <a:xfrm>
                  <a:off x="7363828" y="2913370"/>
                  <a:ext cx="604653" cy="276999"/>
                </a:xfrm>
                <a:prstGeom prst="rect">
                  <a:avLst/>
                </a:prstGeom>
                <a:noFill/>
              </p:spPr>
              <p:txBody>
                <a:bodyPr wrap="none" rtlCol="0">
                  <a:spAutoFit/>
                </a:bodyPr>
                <a:lstStyle/>
                <a:p>
                  <a:r>
                    <a:rPr lang="en-US" altLang="zh-CN" sz="1200" dirty="0" err="1">
                      <a:latin typeface="Times New Roman" panose="02020603050405020304" pitchFamily="18" charset="0"/>
                      <a:cs typeface="Times New Roman" panose="02020603050405020304" pitchFamily="18" charset="0"/>
                    </a:rPr>
                    <a:t>Nuclio</a:t>
                  </a:r>
                  <a:endParaRPr lang="zh-CN" altLang="en-US" sz="1200" dirty="0">
                    <a:latin typeface="Times New Roman" panose="02020603050405020304" pitchFamily="18" charset="0"/>
                    <a:cs typeface="Times New Roman" panose="02020603050405020304" pitchFamily="18" charset="0"/>
                  </a:endParaRPr>
                </a:p>
              </p:txBody>
            </p:sp>
            <p:grpSp>
              <p:nvGrpSpPr>
                <p:cNvPr id="13" name="组合 12">
                  <a:extLst>
                    <a:ext uri="{FF2B5EF4-FFF2-40B4-BE49-F238E27FC236}">
                      <a16:creationId xmlns:a16="http://schemas.microsoft.com/office/drawing/2014/main" id="{7F51DF2A-9219-79A2-BCDC-D077949836B3}"/>
                    </a:ext>
                  </a:extLst>
                </p:cNvPr>
                <p:cNvGrpSpPr/>
                <p:nvPr/>
              </p:nvGrpSpPr>
              <p:grpSpPr>
                <a:xfrm>
                  <a:off x="7161701" y="2247597"/>
                  <a:ext cx="1008906" cy="684080"/>
                  <a:chOff x="7161701" y="2247597"/>
                  <a:chExt cx="1008906" cy="684080"/>
                </a:xfrm>
              </p:grpSpPr>
              <p:pic>
                <p:nvPicPr>
                  <p:cNvPr id="14" name="Picture 14">
                    <a:extLst>
                      <a:ext uri="{FF2B5EF4-FFF2-40B4-BE49-F238E27FC236}">
                        <a16:creationId xmlns:a16="http://schemas.microsoft.com/office/drawing/2014/main" id="{DCA46206-9405-D407-CB93-C88E0AE2F89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32134"/>
                  <a:stretch/>
                </p:blipFill>
                <p:spPr bwMode="auto">
                  <a:xfrm>
                    <a:off x="7161701" y="2247597"/>
                    <a:ext cx="1008906" cy="6840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396954A5-ADC9-C10E-2164-C8841B722D05}"/>
                      </a:ext>
                    </a:extLst>
                  </p:cNvPr>
                  <p:cNvPicPr>
                    <a:picLocks noChangeAspect="1"/>
                  </p:cNvPicPr>
                  <p:nvPr/>
                </p:nvPicPr>
                <p:blipFill>
                  <a:blip r:embed="rId12"/>
                  <a:stretch>
                    <a:fillRect/>
                  </a:stretch>
                </p:blipFill>
                <p:spPr>
                  <a:xfrm>
                    <a:off x="7806813" y="2528180"/>
                    <a:ext cx="363794" cy="295275"/>
                  </a:xfrm>
                  <a:prstGeom prst="rect">
                    <a:avLst/>
                  </a:prstGeom>
                </p:spPr>
              </p:pic>
            </p:grpSp>
          </p:grpSp>
        </p:grpSp>
      </p:grpSp>
      <p:pic>
        <p:nvPicPr>
          <p:cNvPr id="41" name="图片 40">
            <a:extLst>
              <a:ext uri="{FF2B5EF4-FFF2-40B4-BE49-F238E27FC236}">
                <a16:creationId xmlns:a16="http://schemas.microsoft.com/office/drawing/2014/main" id="{9D17F5CA-998E-DA77-5F8E-F159917A107A}"/>
              </a:ext>
            </a:extLst>
          </p:cNvPr>
          <p:cNvPicPr>
            <a:picLocks noChangeAspect="1"/>
          </p:cNvPicPr>
          <p:nvPr/>
        </p:nvPicPr>
        <p:blipFill>
          <a:blip r:embed="rId13"/>
          <a:stretch>
            <a:fillRect/>
          </a:stretch>
        </p:blipFill>
        <p:spPr>
          <a:xfrm>
            <a:off x="2450370" y="3825252"/>
            <a:ext cx="5392478" cy="1741275"/>
          </a:xfrm>
          <a:prstGeom prst="rect">
            <a:avLst/>
          </a:prstGeom>
        </p:spPr>
      </p:pic>
    </p:spTree>
    <p:extLst>
      <p:ext uri="{BB962C8B-B14F-4D97-AF65-F5344CB8AC3E}">
        <p14:creationId xmlns:p14="http://schemas.microsoft.com/office/powerpoint/2010/main" val="332557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5</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Background</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44" name="内容占位符 3">
            <a:extLst>
              <a:ext uri="{FF2B5EF4-FFF2-40B4-BE49-F238E27FC236}">
                <a16:creationId xmlns:a16="http://schemas.microsoft.com/office/drawing/2014/main" id="{A8E21F3F-1C76-2129-281B-0A9F2C7B51F4}"/>
              </a:ext>
            </a:extLst>
          </p:cNvPr>
          <p:cNvSpPr>
            <a:spLocks noGrp="1"/>
          </p:cNvSpPr>
          <p:nvPr>
            <p:ph sz="quarter" idx="10"/>
          </p:nvPr>
        </p:nvSpPr>
        <p:spPr>
          <a:xfrm>
            <a:off x="355600" y="1291473"/>
            <a:ext cx="11455400" cy="4837112"/>
          </a:xfrm>
        </p:spPr>
        <p:txBody>
          <a:bodyPr/>
          <a:lstStyle/>
          <a:p>
            <a:r>
              <a:rPr lang="en-US" altLang="zh-CN" sz="2800" dirty="0">
                <a:latin typeface="Gill Sans MT" panose="020B0502020104020203" pitchFamily="34" charset="0"/>
                <a:ea typeface="Sans Serif Collection" panose="020B0502040504020204" pitchFamily="34" charset="0"/>
                <a:cs typeface="Sans Serif Collection" panose="020B0502040504020204" pitchFamily="34" charset="0"/>
              </a:rPr>
              <a:t>Control-flow paradigm</a:t>
            </a:r>
            <a:endParaRPr lang="en-US" altLang="zh-CN" sz="2800" baseline="30000" dirty="0">
              <a:latin typeface="Gill Sans MT" panose="020B0502020104020203" pitchFamily="34" charset="0"/>
              <a:ea typeface="Sans Serif Collection" panose="020B0502040504020204" pitchFamily="34" charset="0"/>
              <a:cs typeface="Sans Serif Collection" panose="020B0502040504020204" pitchFamily="34" charset="0"/>
            </a:endParaRP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Based on its call dependency</a:t>
            </a: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Relies on the state of predecessor functions to trigger execution.</a:t>
            </a:r>
          </a:p>
          <a:p>
            <a:pPr marL="914400" lvl="2" indent="0">
              <a:buNone/>
            </a:pPr>
            <a:endParaRPr lang="en-US" altLang="zh-CN" dirty="0"/>
          </a:p>
          <a:p>
            <a:pPr marL="457200" lvl="1" indent="0">
              <a:buNone/>
            </a:pPr>
            <a:endParaRPr lang="en-US" altLang="zh-CN" dirty="0"/>
          </a:p>
        </p:txBody>
      </p:sp>
    </p:spTree>
    <p:extLst>
      <p:ext uri="{BB962C8B-B14F-4D97-AF65-F5344CB8AC3E}">
        <p14:creationId xmlns:p14="http://schemas.microsoft.com/office/powerpoint/2010/main" val="124639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6</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Background</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44" name="内容占位符 3">
            <a:extLst>
              <a:ext uri="{FF2B5EF4-FFF2-40B4-BE49-F238E27FC236}">
                <a16:creationId xmlns:a16="http://schemas.microsoft.com/office/drawing/2014/main" id="{A8E21F3F-1C76-2129-281B-0A9F2C7B51F4}"/>
              </a:ext>
            </a:extLst>
          </p:cNvPr>
          <p:cNvSpPr>
            <a:spLocks noGrp="1"/>
          </p:cNvSpPr>
          <p:nvPr>
            <p:ph sz="quarter" idx="10"/>
          </p:nvPr>
        </p:nvSpPr>
        <p:spPr>
          <a:xfrm>
            <a:off x="355600" y="1291473"/>
            <a:ext cx="11455400" cy="4837112"/>
          </a:xfrm>
        </p:spPr>
        <p:txBody>
          <a:bodyPr/>
          <a:lstStyle/>
          <a:p>
            <a:r>
              <a:rPr lang="en-US" altLang="zh-CN" sz="2800" dirty="0">
                <a:latin typeface="Gill Sans MT" panose="020B0502020104020203" pitchFamily="34" charset="0"/>
                <a:ea typeface="Sans Serif Collection" panose="020B0502040504020204" pitchFamily="34" charset="0"/>
                <a:cs typeface="Sans Serif Collection" panose="020B0502040504020204" pitchFamily="34" charset="0"/>
              </a:rPr>
              <a:t>Control-flow paradigm</a:t>
            </a:r>
            <a:endParaRPr lang="en-US" altLang="zh-CN" sz="2800" baseline="30000" dirty="0">
              <a:latin typeface="Gill Sans MT" panose="020B0502020104020203" pitchFamily="34" charset="0"/>
              <a:ea typeface="Sans Serif Collection" panose="020B0502040504020204" pitchFamily="34" charset="0"/>
              <a:cs typeface="Sans Serif Collection" panose="020B0502040504020204" pitchFamily="34" charset="0"/>
            </a:endParaRP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Based on its call dependency</a:t>
            </a: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Relies on the state of predecessor functions to trigger execution.</a:t>
            </a:r>
          </a:p>
          <a:p>
            <a:pPr marL="914400" lvl="2" indent="0">
              <a:buNone/>
            </a:pPr>
            <a:endParaRPr lang="en-US" altLang="zh-CN" dirty="0"/>
          </a:p>
          <a:p>
            <a:pPr marL="457200" lvl="1" indent="0">
              <a:buNone/>
            </a:pPr>
            <a:endParaRPr lang="en-US" altLang="zh-CN" dirty="0"/>
          </a:p>
        </p:txBody>
      </p:sp>
      <p:pic>
        <p:nvPicPr>
          <p:cNvPr id="48" name="图片 47" descr="图示&#10;&#10;描述已自动生成">
            <a:extLst>
              <a:ext uri="{FF2B5EF4-FFF2-40B4-BE49-F238E27FC236}">
                <a16:creationId xmlns:a16="http://schemas.microsoft.com/office/drawing/2014/main" id="{154F5543-3208-CFD6-C83A-71FB4B77C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0" y="2730355"/>
            <a:ext cx="6223000" cy="3580099"/>
          </a:xfrm>
          <a:prstGeom prst="rect">
            <a:avLst/>
          </a:prstGeom>
        </p:spPr>
      </p:pic>
    </p:spTree>
    <p:extLst>
      <p:ext uri="{BB962C8B-B14F-4D97-AF65-F5344CB8AC3E}">
        <p14:creationId xmlns:p14="http://schemas.microsoft.com/office/powerpoint/2010/main" val="73900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7</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Background</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44" name="内容占位符 3">
            <a:extLst>
              <a:ext uri="{FF2B5EF4-FFF2-40B4-BE49-F238E27FC236}">
                <a16:creationId xmlns:a16="http://schemas.microsoft.com/office/drawing/2014/main" id="{A8E21F3F-1C76-2129-281B-0A9F2C7B51F4}"/>
              </a:ext>
            </a:extLst>
          </p:cNvPr>
          <p:cNvSpPr>
            <a:spLocks noGrp="1"/>
          </p:cNvSpPr>
          <p:nvPr>
            <p:ph sz="quarter" idx="10"/>
          </p:nvPr>
        </p:nvSpPr>
        <p:spPr>
          <a:xfrm>
            <a:off x="355600" y="1291473"/>
            <a:ext cx="11455400" cy="4837112"/>
          </a:xfrm>
        </p:spPr>
        <p:txBody>
          <a:bodyPr/>
          <a:lstStyle/>
          <a:p>
            <a:r>
              <a:rPr lang="en-US" altLang="zh-CN" sz="2800" dirty="0">
                <a:latin typeface="Gill Sans MT" panose="020B0502020104020203" pitchFamily="34" charset="0"/>
                <a:ea typeface="Sans Serif Collection" panose="020B0502040504020204" pitchFamily="34" charset="0"/>
                <a:cs typeface="Sans Serif Collection" panose="020B0502040504020204" pitchFamily="34" charset="0"/>
              </a:rPr>
              <a:t>Control-flow paradigm</a:t>
            </a:r>
            <a:endParaRPr lang="en-US" altLang="zh-CN" sz="2800" baseline="30000" dirty="0">
              <a:latin typeface="Gill Sans MT" panose="020B0502020104020203" pitchFamily="34" charset="0"/>
              <a:ea typeface="Sans Serif Collection" panose="020B0502040504020204" pitchFamily="34" charset="0"/>
              <a:cs typeface="Sans Serif Collection" panose="020B0502040504020204" pitchFamily="34" charset="0"/>
            </a:endParaRP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Based on its call dependency</a:t>
            </a: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Relies on the state of predecessor functions to trigger execution.</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Heavy Data Persistence Overhead </a:t>
            </a:r>
          </a:p>
          <a:p>
            <a:pPr marL="914400" lvl="2" indent="0">
              <a:buNone/>
            </a:pPr>
            <a:endParaRPr lang="en-US" altLang="zh-CN" dirty="0"/>
          </a:p>
          <a:p>
            <a:pPr marL="457200" lvl="1" indent="0">
              <a:buNone/>
            </a:pPr>
            <a:endParaRPr lang="en-US" altLang="zh-CN" dirty="0"/>
          </a:p>
        </p:txBody>
      </p:sp>
      <p:pic>
        <p:nvPicPr>
          <p:cNvPr id="5" name="图片 4">
            <a:extLst>
              <a:ext uri="{FF2B5EF4-FFF2-40B4-BE49-F238E27FC236}">
                <a16:creationId xmlns:a16="http://schemas.microsoft.com/office/drawing/2014/main" id="{E3070667-3DB7-2B72-6433-A517ACCD431C}"/>
              </a:ext>
            </a:extLst>
          </p:cNvPr>
          <p:cNvPicPr>
            <a:picLocks noChangeAspect="1"/>
          </p:cNvPicPr>
          <p:nvPr/>
        </p:nvPicPr>
        <p:blipFill>
          <a:blip r:embed="rId3"/>
          <a:stretch>
            <a:fillRect/>
          </a:stretch>
        </p:blipFill>
        <p:spPr>
          <a:xfrm>
            <a:off x="224019" y="2850082"/>
            <a:ext cx="6849881" cy="3460372"/>
          </a:xfrm>
          <a:prstGeom prst="rect">
            <a:avLst/>
          </a:prstGeom>
        </p:spPr>
      </p:pic>
      <p:pic>
        <p:nvPicPr>
          <p:cNvPr id="3" name="图片 2" descr="图示&#10;&#10;描述已自动生成">
            <a:extLst>
              <a:ext uri="{FF2B5EF4-FFF2-40B4-BE49-F238E27FC236}">
                <a16:creationId xmlns:a16="http://schemas.microsoft.com/office/drawing/2014/main" id="{205489A2-890A-7043-7B64-08B039A58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900" y="3111500"/>
            <a:ext cx="4929639" cy="2836027"/>
          </a:xfrm>
          <a:prstGeom prst="rect">
            <a:avLst/>
          </a:prstGeom>
        </p:spPr>
      </p:pic>
    </p:spTree>
    <p:extLst>
      <p:ext uri="{BB962C8B-B14F-4D97-AF65-F5344CB8AC3E}">
        <p14:creationId xmlns:p14="http://schemas.microsoft.com/office/powerpoint/2010/main" val="188229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8</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Background</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44" name="内容占位符 3">
            <a:extLst>
              <a:ext uri="{FF2B5EF4-FFF2-40B4-BE49-F238E27FC236}">
                <a16:creationId xmlns:a16="http://schemas.microsoft.com/office/drawing/2014/main" id="{A8E21F3F-1C76-2129-281B-0A9F2C7B51F4}"/>
              </a:ext>
            </a:extLst>
          </p:cNvPr>
          <p:cNvSpPr>
            <a:spLocks noGrp="1"/>
          </p:cNvSpPr>
          <p:nvPr>
            <p:ph sz="quarter" idx="10"/>
          </p:nvPr>
        </p:nvSpPr>
        <p:spPr>
          <a:xfrm>
            <a:off x="355600" y="1291473"/>
            <a:ext cx="11455400" cy="4837112"/>
          </a:xfrm>
        </p:spPr>
        <p:txBody>
          <a:bodyPr/>
          <a:lstStyle/>
          <a:p>
            <a:r>
              <a:rPr lang="en-US" altLang="zh-CN" sz="2800" dirty="0">
                <a:latin typeface="Gill Sans MT" panose="020B0502020104020203" pitchFamily="34" charset="0"/>
                <a:ea typeface="Sans Serif Collection" panose="020B0502040504020204" pitchFamily="34" charset="0"/>
                <a:cs typeface="Sans Serif Collection" panose="020B0502040504020204" pitchFamily="34" charset="0"/>
              </a:rPr>
              <a:t>Control-flow paradigm</a:t>
            </a:r>
            <a:endParaRPr lang="en-US" altLang="zh-CN" sz="2800" baseline="30000" dirty="0">
              <a:latin typeface="Gill Sans MT" panose="020B0502020104020203" pitchFamily="34" charset="0"/>
              <a:ea typeface="Sans Serif Collection" panose="020B0502040504020204" pitchFamily="34" charset="0"/>
              <a:cs typeface="Sans Serif Collection" panose="020B0502040504020204" pitchFamily="34" charset="0"/>
            </a:endParaRP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Based on its call dependency</a:t>
            </a: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Relies on the state of predecessor functions to trigger execution.</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Heavy Data Persistence Overhead </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Sequential Resource Usage</a:t>
            </a:r>
          </a:p>
          <a:p>
            <a:pPr marL="914400" lvl="2" indent="0">
              <a:buNone/>
            </a:pPr>
            <a:endParaRPr lang="en-US" altLang="zh-CN" dirty="0"/>
          </a:p>
          <a:p>
            <a:pPr marL="457200" lvl="1" indent="0">
              <a:buNone/>
            </a:pPr>
            <a:endParaRPr lang="en-US" altLang="zh-CN" dirty="0"/>
          </a:p>
        </p:txBody>
      </p:sp>
      <p:pic>
        <p:nvPicPr>
          <p:cNvPr id="7" name="图片 6">
            <a:extLst>
              <a:ext uri="{FF2B5EF4-FFF2-40B4-BE49-F238E27FC236}">
                <a16:creationId xmlns:a16="http://schemas.microsoft.com/office/drawing/2014/main" id="{A8BEBF0B-2C55-DA05-B0B7-6C71F478232F}"/>
              </a:ext>
            </a:extLst>
          </p:cNvPr>
          <p:cNvPicPr>
            <a:picLocks noChangeAspect="1"/>
          </p:cNvPicPr>
          <p:nvPr/>
        </p:nvPicPr>
        <p:blipFill>
          <a:blip r:embed="rId3"/>
          <a:stretch>
            <a:fillRect/>
          </a:stretch>
        </p:blipFill>
        <p:spPr>
          <a:xfrm>
            <a:off x="698258" y="3228647"/>
            <a:ext cx="4102342" cy="3081807"/>
          </a:xfrm>
          <a:prstGeom prst="rect">
            <a:avLst/>
          </a:prstGeom>
        </p:spPr>
      </p:pic>
      <p:pic>
        <p:nvPicPr>
          <p:cNvPr id="3" name="图片 2" descr="图示&#10;&#10;描述已自动生成">
            <a:extLst>
              <a:ext uri="{FF2B5EF4-FFF2-40B4-BE49-F238E27FC236}">
                <a16:creationId xmlns:a16="http://schemas.microsoft.com/office/drawing/2014/main" id="{6C9D36B4-2322-3807-870C-6DDBD69C2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640" y="3046778"/>
            <a:ext cx="5356859" cy="3081807"/>
          </a:xfrm>
          <a:prstGeom prst="rect">
            <a:avLst/>
          </a:prstGeom>
        </p:spPr>
      </p:pic>
    </p:spTree>
    <p:extLst>
      <p:ext uri="{BB962C8B-B14F-4D97-AF65-F5344CB8AC3E}">
        <p14:creationId xmlns:p14="http://schemas.microsoft.com/office/powerpoint/2010/main" val="64270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2CC1993-4A58-5441-BC2A-C02768F05C35}" type="slidenum">
              <a:rPr kumimoji="1" lang="zh-CN" altLang="en-US" smtClean="0"/>
              <a:t>9</a:t>
            </a:fld>
            <a:endParaRPr kumimoji="1" lang="zh-CN" altLang="en-US" dirty="0"/>
          </a:p>
        </p:txBody>
      </p:sp>
      <p:sp>
        <p:nvSpPr>
          <p:cNvPr id="4" name="标题 3"/>
          <p:cNvSpPr>
            <a:spLocks noGrp="1"/>
          </p:cNvSpPr>
          <p:nvPr>
            <p:ph type="title"/>
          </p:nvPr>
        </p:nvSpPr>
        <p:spPr/>
        <p:txBody>
          <a:bodyPr>
            <a:normAutofit/>
          </a:bodyPr>
          <a:lstStyle/>
          <a:p>
            <a:r>
              <a:rPr kumimoji="1" lang="en-US" altLang="zh-CN" sz="4400" b="1" i="1" dirty="0">
                <a:latin typeface="Gill Sans MT" panose="020B0502020104020203" pitchFamily="34" charset="0"/>
                <a:ea typeface="Microsoft YaHei" panose="020B0503020204020204" pitchFamily="34" charset="-122"/>
                <a:cs typeface="+mj-cs"/>
              </a:rPr>
              <a:t>Background</a:t>
            </a:r>
            <a:endParaRPr kumimoji="1" lang="zh-CN" altLang="en-US" sz="4400" b="1" i="1" dirty="0">
              <a:latin typeface="Gill Sans MT" panose="020B0502020104020203" pitchFamily="34" charset="0"/>
              <a:ea typeface="Microsoft YaHei" panose="020B0503020204020204" pitchFamily="34" charset="-122"/>
              <a:cs typeface="+mj-cs"/>
            </a:endParaRPr>
          </a:p>
        </p:txBody>
      </p:sp>
      <p:sp>
        <p:nvSpPr>
          <p:cNvPr id="44" name="内容占位符 3">
            <a:extLst>
              <a:ext uri="{FF2B5EF4-FFF2-40B4-BE49-F238E27FC236}">
                <a16:creationId xmlns:a16="http://schemas.microsoft.com/office/drawing/2014/main" id="{A8E21F3F-1C76-2129-281B-0A9F2C7B51F4}"/>
              </a:ext>
            </a:extLst>
          </p:cNvPr>
          <p:cNvSpPr>
            <a:spLocks noGrp="1"/>
          </p:cNvSpPr>
          <p:nvPr>
            <p:ph sz="quarter" idx="10"/>
          </p:nvPr>
        </p:nvSpPr>
        <p:spPr>
          <a:xfrm>
            <a:off x="355600" y="1291473"/>
            <a:ext cx="11455400" cy="4837112"/>
          </a:xfrm>
        </p:spPr>
        <p:txBody>
          <a:bodyPr/>
          <a:lstStyle/>
          <a:p>
            <a:r>
              <a:rPr lang="en-US" altLang="zh-CN" sz="2800" dirty="0">
                <a:latin typeface="Gill Sans MT" panose="020B0502020104020203" pitchFamily="34" charset="0"/>
                <a:ea typeface="Sans Serif Collection" panose="020B0502040504020204" pitchFamily="34" charset="0"/>
                <a:cs typeface="Sans Serif Collection" panose="020B0502040504020204" pitchFamily="34" charset="0"/>
              </a:rPr>
              <a:t>Control-flow paradigm</a:t>
            </a:r>
            <a:endParaRPr lang="en-US" altLang="zh-CN" sz="2800" baseline="30000" dirty="0">
              <a:latin typeface="Gill Sans MT" panose="020B0502020104020203" pitchFamily="34" charset="0"/>
              <a:ea typeface="Sans Serif Collection" panose="020B0502040504020204" pitchFamily="34" charset="0"/>
              <a:cs typeface="Sans Serif Collection" panose="020B0502040504020204" pitchFamily="34" charset="0"/>
            </a:endParaRP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Based on its call dependency</a:t>
            </a:r>
          </a:p>
          <a:p>
            <a:pPr lvl="1"/>
            <a:r>
              <a:rPr lang="en-US" altLang="zh-CN" dirty="0">
                <a:latin typeface="Gill Sans MT" panose="020B0502020104020203" pitchFamily="34" charset="0"/>
                <a:ea typeface="Sans Serif Collection" panose="020B0502040504020204" pitchFamily="34" charset="0"/>
                <a:cs typeface="Sans Serif Collection" panose="020B0502040504020204" pitchFamily="34" charset="0"/>
              </a:rPr>
              <a:t>Relies on the state of predecessor functions to trigger execution.</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Heavy Data Persistence Overhead </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Sequential Resource Usage</a:t>
            </a:r>
          </a:p>
          <a:p>
            <a:pPr lvl="2"/>
            <a:r>
              <a:rPr lang="en-US" altLang="zh-CN" sz="2000" dirty="0">
                <a:latin typeface="Gill Sans MT" panose="020B0502020104020203" pitchFamily="34" charset="0"/>
                <a:ea typeface="Sans Serif Collection" panose="020B0502040504020204" pitchFamily="34" charset="0"/>
                <a:cs typeface="Sans Serif Collection" panose="020B0502040504020204" pitchFamily="34" charset="0"/>
              </a:rPr>
              <a:t>Late Function Triggering</a:t>
            </a:r>
          </a:p>
          <a:p>
            <a:pPr marL="914400" lvl="2" indent="0">
              <a:buNone/>
            </a:pPr>
            <a:endParaRPr lang="en-US" altLang="zh-CN" dirty="0"/>
          </a:p>
          <a:p>
            <a:pPr marL="457200" lvl="1" indent="0">
              <a:buNone/>
            </a:pPr>
            <a:endParaRPr lang="en-US" altLang="zh-CN" dirty="0"/>
          </a:p>
        </p:txBody>
      </p:sp>
      <p:pic>
        <p:nvPicPr>
          <p:cNvPr id="9" name="图片 8">
            <a:extLst>
              <a:ext uri="{FF2B5EF4-FFF2-40B4-BE49-F238E27FC236}">
                <a16:creationId xmlns:a16="http://schemas.microsoft.com/office/drawing/2014/main" id="{B477851A-791B-B440-2006-CA0AB7F203CE}"/>
              </a:ext>
            </a:extLst>
          </p:cNvPr>
          <p:cNvPicPr>
            <a:picLocks noChangeAspect="1"/>
          </p:cNvPicPr>
          <p:nvPr/>
        </p:nvPicPr>
        <p:blipFill>
          <a:blip r:embed="rId3"/>
          <a:stretch>
            <a:fillRect/>
          </a:stretch>
        </p:blipFill>
        <p:spPr>
          <a:xfrm>
            <a:off x="5892588" y="2588286"/>
            <a:ext cx="3556212" cy="3722168"/>
          </a:xfrm>
          <a:prstGeom prst="rect">
            <a:avLst/>
          </a:prstGeom>
        </p:spPr>
      </p:pic>
    </p:spTree>
    <p:extLst>
      <p:ext uri="{BB962C8B-B14F-4D97-AF65-F5344CB8AC3E}">
        <p14:creationId xmlns:p14="http://schemas.microsoft.com/office/powerpoint/2010/main" val="289143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3090</TotalTime>
  <Words>4133</Words>
  <Application>Microsoft Office PowerPoint</Application>
  <PresentationFormat>宽屏</PresentationFormat>
  <Paragraphs>304</Paragraphs>
  <Slides>35</Slides>
  <Notes>35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35</vt:i4>
      </vt:variant>
    </vt:vector>
  </HeadingPairs>
  <TitlesOfParts>
    <vt:vector size="45" baseType="lpstr">
      <vt:lpstr>-apple-system</vt:lpstr>
      <vt:lpstr>PingFangSC-Regular</vt:lpstr>
      <vt:lpstr>Söhne</vt:lpstr>
      <vt:lpstr>等线</vt:lpstr>
      <vt:lpstr>等线 Light</vt:lpstr>
      <vt:lpstr>微软雅黑</vt:lpstr>
      <vt:lpstr>Arial</vt:lpstr>
      <vt:lpstr>Gill Sans MT</vt:lpstr>
      <vt:lpstr>Times New Roman</vt:lpstr>
      <vt:lpstr>Office 主题​​</vt:lpstr>
      <vt:lpstr>DataFlower: Exploiting the Data-flow Paradigm for Serverless Workflow Orchestration</vt:lpstr>
      <vt:lpstr>Outline</vt:lpstr>
      <vt:lpstr>Outline</vt:lpstr>
      <vt:lpstr>Background</vt:lpstr>
      <vt:lpstr>Background</vt:lpstr>
      <vt:lpstr>Background</vt:lpstr>
      <vt:lpstr>Background</vt:lpstr>
      <vt:lpstr>Background</vt:lpstr>
      <vt:lpstr>Background</vt:lpstr>
      <vt:lpstr>Background</vt:lpstr>
      <vt:lpstr>Background</vt:lpstr>
      <vt:lpstr>Background</vt:lpstr>
      <vt:lpstr>Outline</vt:lpstr>
      <vt:lpstr>Design</vt:lpstr>
      <vt:lpstr>Design</vt:lpstr>
      <vt:lpstr>Design</vt:lpstr>
      <vt:lpstr>Design</vt:lpstr>
      <vt:lpstr>Design</vt:lpstr>
      <vt:lpstr>Design</vt:lpstr>
      <vt:lpstr>Design</vt:lpstr>
      <vt:lpstr>Design</vt:lpstr>
      <vt:lpstr>Design</vt:lpstr>
      <vt:lpstr>Outline</vt:lpstr>
      <vt:lpstr>Evaluation</vt:lpstr>
      <vt:lpstr>Evaluation</vt:lpstr>
      <vt:lpstr>Evaluation</vt:lpstr>
      <vt:lpstr>Evaluation</vt:lpstr>
      <vt:lpstr>Evaluation</vt:lpstr>
      <vt:lpstr>Evaluation</vt:lpstr>
      <vt:lpstr>Evaluation</vt:lpstr>
      <vt:lpstr>Evaluation</vt:lpstr>
      <vt:lpstr>Evaluation</vt:lpstr>
      <vt:lpstr>Outline</vt:lpstr>
      <vt:lpstr>Conclusion</vt:lpstr>
      <vt:lpstr>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DataFlower: Exploiting the Data-flow Paradigm for Serverless Workflow Orchestration</dc:title>
  <dc:creator>方磊 束</dc:creator>
  <cp:lastModifiedBy>方磊 束</cp:lastModifiedBy>
  <cp:revision>15</cp:revision>
  <dcterms:created xsi:type="dcterms:W3CDTF">2024-04-18T17:13:45Z</dcterms:created>
  <dcterms:modified xsi:type="dcterms:W3CDTF">2024-04-25T12:12:04Z</dcterms:modified>
</cp:coreProperties>
</file>